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  <p:sldMasterId id="2147483653" r:id="rId6"/>
    <p:sldMasterId id="214748365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6858000" cx="12192000"/>
  <p:notesSz cx="6797675" cy="99266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1028">
          <p15:clr>
            <a:srgbClr val="A4A3A4"/>
          </p15:clr>
        </p15:guide>
        <p15:guide id="3" pos="3046">
          <p15:clr>
            <a:srgbClr val="A4A3A4"/>
          </p15:clr>
        </p15:guide>
        <p15:guide id="4" pos="1459">
          <p15:clr>
            <a:srgbClr val="A4A3A4"/>
          </p15:clr>
        </p15:guide>
        <p15:guide id="5" pos="551">
          <p15:clr>
            <a:srgbClr val="A4A3A4"/>
          </p15:clr>
        </p15:guide>
        <p15:guide id="6" pos="143">
          <p15:clr>
            <a:srgbClr val="A4A3A4"/>
          </p15:clr>
        </p15:guide>
        <p15:guide id="7" pos="4180">
          <p15:clr>
            <a:srgbClr val="A4A3A4"/>
          </p15:clr>
        </p15:guide>
        <p15:guide id="8" pos="497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gamkEOCem9v4bG1nd1ch7DK1pE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501865D-4E6A-4B34-982E-957641DBFBD6}">
  <a:tblStyle styleId="{C501865D-4E6A-4B34-982E-957641DBFB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1028"/>
        <p:guide pos="3046"/>
        <p:guide pos="1459"/>
        <p:guide pos="551"/>
        <p:guide pos="143"/>
        <p:guide pos="4180"/>
        <p:guide pos="497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0" Type="http://customschemas.google.com/relationships/presentationmetadata" Target="meta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1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1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0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20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1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21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:notes"/>
          <p:cNvSpPr txBox="1"/>
          <p:nvPr>
            <p:ph idx="1" type="body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9:notes"/>
          <p:cNvSpPr/>
          <p:nvPr>
            <p:ph idx="2" type="sldImg"/>
          </p:nvPr>
        </p:nvSpPr>
        <p:spPr>
          <a:xfrm>
            <a:off x="422275" y="1241425"/>
            <a:ext cx="5953125" cy="3349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10" Type="http://schemas.openxmlformats.org/officeDocument/2006/relationships/image" Target="../media/image14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1" Type="http://schemas.openxmlformats.org/officeDocument/2006/relationships/image" Target="../media/image17.png"/><Relationship Id="rId10" Type="http://schemas.openxmlformats.org/officeDocument/2006/relationships/image" Target="../media/image18.png"/><Relationship Id="rId12" Type="http://schemas.openxmlformats.org/officeDocument/2006/relationships/image" Target="../media/image20.png"/><Relationship Id="rId9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6.png"/><Relationship Id="rId13" Type="http://schemas.openxmlformats.org/officeDocument/2006/relationships/image" Target="../media/image14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22.png"/><Relationship Id="rId15" Type="http://schemas.openxmlformats.org/officeDocument/2006/relationships/image" Target="../media/image17.png"/><Relationship Id="rId14" Type="http://schemas.openxmlformats.org/officeDocument/2006/relationships/image" Target="../media/image18.png"/><Relationship Id="rId17" Type="http://schemas.openxmlformats.org/officeDocument/2006/relationships/image" Target="../media/image26.png"/><Relationship Id="rId16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기본">
  <p:cSld name="1.기본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단 (상세페이지)">
  <p:cSld name="1_2단 (상세페이지)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32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9" name="Google Shape;79;p32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32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2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2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5" name="Google Shape;85;p32"/>
          <p:cNvCxnSpPr/>
          <p:nvPr/>
        </p:nvCxnSpPr>
        <p:spPr>
          <a:xfrm flipH="1">
            <a:off x="261258" y="1236617"/>
            <a:ext cx="252548" cy="1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86" name="Google Shape;86;p32"/>
          <p:cNvSpPr txBox="1"/>
          <p:nvPr/>
        </p:nvSpPr>
        <p:spPr>
          <a:xfrm>
            <a:off x="1360895" y="1141548"/>
            <a:ext cx="64633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상품상세</a:t>
            </a:r>
            <a:endParaRPr/>
          </a:p>
        </p:txBody>
      </p:sp>
      <p:pic>
        <p:nvPicPr>
          <p:cNvPr id="87" name="Google Shape;8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38995" y="1162038"/>
            <a:ext cx="487679" cy="1816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32"/>
          <p:cNvCxnSpPr/>
          <p:nvPr/>
        </p:nvCxnSpPr>
        <p:spPr>
          <a:xfrm>
            <a:off x="158750" y="1384300"/>
            <a:ext cx="3202759" cy="366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32"/>
          <p:cNvCxnSpPr/>
          <p:nvPr/>
        </p:nvCxnSpPr>
        <p:spPr>
          <a:xfrm>
            <a:off x="3600450" y="5391150"/>
            <a:ext cx="3202759" cy="366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0" name="Google Shape;9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4634" y="5423313"/>
            <a:ext cx="2003915" cy="985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741" y="1425829"/>
            <a:ext cx="149827" cy="11087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2"/>
          <p:cNvSpPr txBox="1"/>
          <p:nvPr/>
        </p:nvSpPr>
        <p:spPr>
          <a:xfrm>
            <a:off x="338545" y="1401898"/>
            <a:ext cx="1503938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ㅣ</a:t>
            </a:r>
            <a:r>
              <a:rPr b="0" lang="ko-KR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1Depth &gt; 2Depth &gt; 3Depth</a:t>
            </a:r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3" name="Google Shape;93;p32"/>
          <p:cNvGraphicFramePr/>
          <p:nvPr/>
        </p:nvGraphicFramePr>
        <p:xfrm>
          <a:off x="354373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94" name="Google Shape;94;p32"/>
          <p:cNvSpPr txBox="1"/>
          <p:nvPr>
            <p:ph idx="4" type="body"/>
          </p:nvPr>
        </p:nvSpPr>
        <p:spPr>
          <a:xfrm>
            <a:off x="4177789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32"/>
          <p:cNvSpPr txBox="1"/>
          <p:nvPr>
            <p:ph idx="5" type="body"/>
          </p:nvPr>
        </p:nvSpPr>
        <p:spPr>
          <a:xfrm>
            <a:off x="4177789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32"/>
          <p:cNvSpPr txBox="1"/>
          <p:nvPr>
            <p:ph idx="6" type="body"/>
          </p:nvPr>
        </p:nvSpPr>
        <p:spPr>
          <a:xfrm>
            <a:off x="5687607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32"/>
          <p:cNvSpPr/>
          <p:nvPr/>
        </p:nvSpPr>
        <p:spPr>
          <a:xfrm>
            <a:off x="126911" y="6444341"/>
            <a:ext cx="3234599" cy="1306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2"/>
          <p:cNvSpPr/>
          <p:nvPr/>
        </p:nvSpPr>
        <p:spPr>
          <a:xfrm>
            <a:off x="3562442" y="1071154"/>
            <a:ext cx="3221535" cy="1436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29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단 (기본)">
  <p:cSld name="1단 (기본)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35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01" name="Google Shape;101;p35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2" name="Google Shape;102;p35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35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35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35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7" y="6083111"/>
            <a:ext cx="3230880" cy="4080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336" y="1105987"/>
            <a:ext cx="3230881" cy="120178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단 (기본)">
  <p:cSld name="2단 (기본)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Google Shape;109;p36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10" name="Google Shape;110;p36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11" name="Google Shape;111;p36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6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6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4" name="Google Shape;114;p36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36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36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36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36"/>
          <p:cNvSpPr txBox="1"/>
          <p:nvPr>
            <p:ph idx="5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Google Shape;119;p36"/>
          <p:cNvSpPr txBox="1"/>
          <p:nvPr>
            <p:ph idx="6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Google Shape;120;p36"/>
          <p:cNvSpPr txBox="1"/>
          <p:nvPr>
            <p:ph idx="7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36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6" y="1105987"/>
            <a:ext cx="3230881" cy="120178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단 (기본)">
  <p:cSld name="1_2단 (기본)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37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25" name="Google Shape;125;p37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26" name="Google Shape;126;p37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7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7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p37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Google Shape;130;p37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37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37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3" name="Google Shape;133;p37"/>
          <p:cNvSpPr txBox="1"/>
          <p:nvPr>
            <p:ph idx="5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37"/>
          <p:cNvSpPr txBox="1"/>
          <p:nvPr>
            <p:ph idx="6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37"/>
          <p:cNvSpPr txBox="1"/>
          <p:nvPr>
            <p:ph idx="7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37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6" y="1105987"/>
            <a:ext cx="3230881" cy="120178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단 (연결)">
  <p:cSld name="2단 (연결)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" name="Google Shape;139;p38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40" name="Google Shape;140;p38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41" name="Google Shape;141;p38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38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8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4" name="Google Shape;144;p38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8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8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5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38"/>
          <p:cNvSpPr txBox="1"/>
          <p:nvPr>
            <p:ph idx="6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7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/>
          <p:nvPr/>
        </p:nvSpPr>
        <p:spPr>
          <a:xfrm>
            <a:off x="130822" y="6443324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8"/>
          <p:cNvSpPr/>
          <p:nvPr/>
        </p:nvSpPr>
        <p:spPr>
          <a:xfrm>
            <a:off x="3555361" y="935638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6" y="1105987"/>
            <a:ext cx="3230881" cy="120178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38"/>
          <p:cNvSpPr/>
          <p:nvPr/>
        </p:nvSpPr>
        <p:spPr>
          <a:xfrm>
            <a:off x="3555361" y="6496595"/>
            <a:ext cx="3240000" cy="1283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29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단 (기본)">
  <p:cSld name="3단 (기본)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39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57" name="Google Shape;157;p39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58" name="Google Shape;158;p39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59" name="Google Shape;159;p39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9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9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9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3" name="Google Shape;163;p39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9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9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p39"/>
          <p:cNvSpPr txBox="1"/>
          <p:nvPr>
            <p:ph idx="5" type="body"/>
          </p:nvPr>
        </p:nvSpPr>
        <p:spPr>
          <a:xfrm>
            <a:off x="7633508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9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9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Google Shape;172;p39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9"/>
          <p:cNvSpPr txBox="1"/>
          <p:nvPr>
            <p:ph idx="14" type="body"/>
          </p:nvPr>
        </p:nvSpPr>
        <p:spPr>
          <a:xfrm>
            <a:off x="7633508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단 (연결)">
  <p:cSld name="3단 (연결)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40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76" name="Google Shape;176;p40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77" name="Google Shape;177;p40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78" name="Google Shape;178;p40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40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40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0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0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0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0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0"/>
          <p:cNvSpPr txBox="1"/>
          <p:nvPr>
            <p:ph idx="5" type="body"/>
          </p:nvPr>
        </p:nvSpPr>
        <p:spPr>
          <a:xfrm>
            <a:off x="7633508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0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0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9" name="Google Shape;189;p40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40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40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0"/>
          <p:cNvSpPr txBox="1"/>
          <p:nvPr>
            <p:ph idx="14" type="body"/>
          </p:nvPr>
        </p:nvSpPr>
        <p:spPr>
          <a:xfrm>
            <a:off x="7633508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0"/>
          <p:cNvSpPr/>
          <p:nvPr/>
        </p:nvSpPr>
        <p:spPr>
          <a:xfrm>
            <a:off x="3555361" y="6443324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40"/>
          <p:cNvSpPr/>
          <p:nvPr/>
        </p:nvSpPr>
        <p:spPr>
          <a:xfrm>
            <a:off x="6979900" y="935638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40"/>
          <p:cNvSpPr/>
          <p:nvPr/>
        </p:nvSpPr>
        <p:spPr>
          <a:xfrm>
            <a:off x="130822" y="6443324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40"/>
          <p:cNvSpPr/>
          <p:nvPr/>
        </p:nvSpPr>
        <p:spPr>
          <a:xfrm>
            <a:off x="3555361" y="935638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단 (푸터)">
  <p:cSld name="3단 (푸터)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Google Shape;198;p41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99" name="Google Shape;199;p41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00" name="Google Shape;200;p41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01" name="Google Shape;201;p41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2" name="Google Shape;202;p41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5" name="Google Shape;205;p41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41"/>
          <p:cNvSpPr txBox="1"/>
          <p:nvPr>
            <p:ph idx="5" type="body"/>
          </p:nvPr>
        </p:nvSpPr>
        <p:spPr>
          <a:xfrm>
            <a:off x="7633508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41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1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1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1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1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41"/>
          <p:cNvSpPr txBox="1"/>
          <p:nvPr>
            <p:ph idx="14" type="body"/>
          </p:nvPr>
        </p:nvSpPr>
        <p:spPr>
          <a:xfrm>
            <a:off x="7633508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1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고객센터 1661-1112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평일 09:00~18:00 / 점심 12:00~13:00 / 주말 및 공휴일 휴무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KYOBO HOTTRACKS ALL RIGHTS RESERVED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1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고객센터 1661-1112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평일 09:00~18:00 / 점심 12:00~13:00 / 주말 및 공휴일 휴무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KYOBO HOTTRACKS ALL RIGHTS RESERVED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1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고객센터 1661-1112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평일 09:00~18:00 / 점심 12:00~13:00 / 주말 및 공휴일 휴무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</a:t>
            </a: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KYOBO HOTTRACKS ALL RIGHTS RESERVED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모바일 GNB (앱/웹)">
  <p:cSld name="모바일 GNB (앱/웹)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7" name="Google Shape;217;p42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18" name="Google Shape;218;p42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19" name="Google Shape;219;p42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descr="C:\Users\K\Desktop\P20191009_215113000_8ACC9D4D-ADB7-4433-9515-F93050D1DFA9.PNG" id="220" name="Google Shape;220;p42"/>
          <p:cNvPicPr preferRelativeResize="0"/>
          <p:nvPr/>
        </p:nvPicPr>
        <p:blipFill rotWithShape="1">
          <a:blip r:embed="rId2">
            <a:alphaModFix/>
          </a:blip>
          <a:srcRect b="0" l="0" r="0" t="89836"/>
          <a:stretch/>
        </p:blipFill>
        <p:spPr>
          <a:xfrm>
            <a:off x="3555361" y="5780238"/>
            <a:ext cx="3240000" cy="71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esktop\P20191009_215113000_8ACC9D4D-ADB7-4433-9515-F93050D1DFA9.PNG" id="221" name="Google Shape;221;p42"/>
          <p:cNvPicPr preferRelativeResize="0"/>
          <p:nvPr/>
        </p:nvPicPr>
        <p:blipFill rotWithShape="1">
          <a:blip r:embed="rId2">
            <a:alphaModFix/>
          </a:blip>
          <a:srcRect b="0" l="0" r="0" t="89836"/>
          <a:stretch/>
        </p:blipFill>
        <p:spPr>
          <a:xfrm>
            <a:off x="6979900" y="5780238"/>
            <a:ext cx="3240000" cy="713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esktop\P20191009_215113000_8ACC9D4D-ADB7-4433-9515-F93050D1DFA9.PNG" id="222" name="Google Shape;222;p42"/>
          <p:cNvPicPr preferRelativeResize="0"/>
          <p:nvPr/>
        </p:nvPicPr>
        <p:blipFill rotWithShape="1">
          <a:blip r:embed="rId2">
            <a:alphaModFix/>
          </a:blip>
          <a:srcRect b="77870" l="0" r="0" t="0"/>
          <a:stretch/>
        </p:blipFill>
        <p:spPr>
          <a:xfrm>
            <a:off x="6979900" y="1093273"/>
            <a:ext cx="3240000" cy="155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p42"/>
          <p:cNvGrpSpPr/>
          <p:nvPr/>
        </p:nvGrpSpPr>
        <p:grpSpPr>
          <a:xfrm>
            <a:off x="130822" y="1093273"/>
            <a:ext cx="3240000" cy="957032"/>
            <a:chOff x="130822" y="1252768"/>
            <a:chExt cx="3240000" cy="957032"/>
          </a:xfrm>
        </p:grpSpPr>
        <p:pic>
          <p:nvPicPr>
            <p:cNvPr descr="C:\Users\K\Downloads\menu (5).png" id="224" name="Google Shape;22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0822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\Desktop\KakaoTalk_20190926_174652793.png" id="225" name="Google Shape;225;p42"/>
            <p:cNvPicPr preferRelativeResize="0"/>
            <p:nvPr/>
          </p:nvPicPr>
          <p:blipFill rotWithShape="1">
            <a:blip r:embed="rId4">
              <a:alphaModFix/>
            </a:blip>
            <a:srcRect b="-1628" l="9053" r="70049" t="-4419"/>
            <a:stretch/>
          </p:blipFill>
          <p:spPr>
            <a:xfrm>
              <a:off x="165777" y="1454480"/>
              <a:ext cx="324000" cy="300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42"/>
            <p:cNvSpPr/>
            <p:nvPr/>
          </p:nvSpPr>
          <p:spPr>
            <a:xfrm>
              <a:off x="130822" y="1800530"/>
              <a:ext cx="32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문구/기프트</a:t>
              </a:r>
              <a:r>
                <a:rPr b="0" lang="ko-KR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라이프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개인의취향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K\Downloads\search.png" id="227" name="Google Shape;227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8945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42"/>
            <p:cNvSpPr/>
            <p:nvPr/>
          </p:nvSpPr>
          <p:spPr>
            <a:xfrm>
              <a:off x="130822" y="1252768"/>
              <a:ext cx="3240000" cy="957032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9" name="Google Shape;229;p42"/>
            <p:cNvCxnSpPr/>
            <p:nvPr/>
          </p:nvCxnSpPr>
          <p:spPr>
            <a:xfrm>
              <a:off x="532372" y="1689557"/>
              <a:ext cx="2838450" cy="1588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30" name="Google Shape;230;p42"/>
          <p:cNvSpPr/>
          <p:nvPr/>
        </p:nvSpPr>
        <p:spPr>
          <a:xfrm>
            <a:off x="130822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231" name="Google Shape;23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152" y="6156183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232" name="Google Shape;232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0822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233" name="Google Shape;233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945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P20191009_215133000_3B8745DF-6A9B-47C8-A6AA-848EACAC5A72.PNG" id="235" name="Google Shape;235;p42"/>
          <p:cNvPicPr preferRelativeResize="0"/>
          <p:nvPr/>
        </p:nvPicPr>
        <p:blipFill rotWithShape="1">
          <a:blip r:embed="rId9">
            <a:alphaModFix/>
          </a:blip>
          <a:srcRect b="77829" l="0" r="0" t="0"/>
          <a:stretch/>
        </p:blipFill>
        <p:spPr>
          <a:xfrm>
            <a:off x="3555361" y="1093273"/>
            <a:ext cx="3240000" cy="15554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42"/>
          <p:cNvGrpSpPr/>
          <p:nvPr/>
        </p:nvGrpSpPr>
        <p:grpSpPr>
          <a:xfrm>
            <a:off x="3555361" y="2617273"/>
            <a:ext cx="3240000" cy="957032"/>
            <a:chOff x="130822" y="1252768"/>
            <a:chExt cx="3240000" cy="957032"/>
          </a:xfrm>
        </p:grpSpPr>
        <p:pic>
          <p:nvPicPr>
            <p:cNvPr descr="C:\Users\K\Downloads\menu (5).png" id="237" name="Google Shape;23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0822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\Desktop\KakaoTalk_20190926_174652793.png" id="238" name="Google Shape;238;p42"/>
            <p:cNvPicPr preferRelativeResize="0"/>
            <p:nvPr/>
          </p:nvPicPr>
          <p:blipFill rotWithShape="1">
            <a:blip r:embed="rId4">
              <a:alphaModFix/>
            </a:blip>
            <a:srcRect b="-1628" l="9053" r="70049" t="-4419"/>
            <a:stretch/>
          </p:blipFill>
          <p:spPr>
            <a:xfrm>
              <a:off x="165777" y="1454480"/>
              <a:ext cx="324000" cy="300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42"/>
            <p:cNvSpPr/>
            <p:nvPr/>
          </p:nvSpPr>
          <p:spPr>
            <a:xfrm>
              <a:off x="130822" y="1800530"/>
              <a:ext cx="32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문구/기프트</a:t>
              </a:r>
              <a:r>
                <a:rPr b="0" lang="ko-KR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라이프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개인의취향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K\Downloads\search.png" id="240" name="Google Shape;240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8945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42"/>
            <p:cNvSpPr/>
            <p:nvPr/>
          </p:nvSpPr>
          <p:spPr>
            <a:xfrm>
              <a:off x="130822" y="1252768"/>
              <a:ext cx="3240000" cy="957032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2" name="Google Shape;242;p42"/>
            <p:cNvCxnSpPr/>
            <p:nvPr/>
          </p:nvCxnSpPr>
          <p:spPr>
            <a:xfrm>
              <a:off x="532372" y="1689557"/>
              <a:ext cx="2838450" cy="1588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3" name="Google Shape;243;p42"/>
          <p:cNvGrpSpPr/>
          <p:nvPr/>
        </p:nvGrpSpPr>
        <p:grpSpPr>
          <a:xfrm>
            <a:off x="6979900" y="2617273"/>
            <a:ext cx="3240000" cy="957032"/>
            <a:chOff x="130822" y="1252768"/>
            <a:chExt cx="3240000" cy="957032"/>
          </a:xfrm>
        </p:grpSpPr>
        <p:pic>
          <p:nvPicPr>
            <p:cNvPr descr="C:\Users\K\Downloads\menu (5).png" id="244" name="Google Shape;24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0822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\Desktop\KakaoTalk_20190926_174652793.png" id="245" name="Google Shape;245;p42"/>
            <p:cNvPicPr preferRelativeResize="0"/>
            <p:nvPr/>
          </p:nvPicPr>
          <p:blipFill rotWithShape="1">
            <a:blip r:embed="rId4">
              <a:alphaModFix/>
            </a:blip>
            <a:srcRect b="-1628" l="9053" r="70049" t="-4419"/>
            <a:stretch/>
          </p:blipFill>
          <p:spPr>
            <a:xfrm>
              <a:off x="165777" y="1454480"/>
              <a:ext cx="324000" cy="300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42"/>
            <p:cNvSpPr/>
            <p:nvPr/>
          </p:nvSpPr>
          <p:spPr>
            <a:xfrm>
              <a:off x="130822" y="1800530"/>
              <a:ext cx="324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16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문구/기프트</a:t>
              </a:r>
              <a:r>
                <a:rPr b="0" lang="ko-KR" sz="12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영상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라이프   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개인의취향</a:t>
              </a:r>
              <a:r>
                <a:rPr b="0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b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C:\Users\K\Downloads\search.png" id="247" name="Google Shape;247;p4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88945" y="1336111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42"/>
            <p:cNvSpPr/>
            <p:nvPr/>
          </p:nvSpPr>
          <p:spPr>
            <a:xfrm>
              <a:off x="130822" y="1252768"/>
              <a:ext cx="3240000" cy="957032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9" name="Google Shape;249;p42"/>
            <p:cNvCxnSpPr/>
            <p:nvPr/>
          </p:nvCxnSpPr>
          <p:spPr>
            <a:xfrm>
              <a:off x="532372" y="1689557"/>
              <a:ext cx="2838450" cy="1588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0" name="Google Shape;250;p42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3555361" y="5302271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253" name="Google Shape;25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61691" y="5433181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254" name="Google Shape;25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5361" y="5410271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255" name="Google Shape;255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3484" y="5410271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2"/>
          <p:cNvSpPr/>
          <p:nvPr/>
        </p:nvSpPr>
        <p:spPr>
          <a:xfrm>
            <a:off x="6979900" y="5302271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257" name="Google Shape;25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230" y="5433181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258" name="Google Shape;25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59900" y="5410271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259" name="Google Shape;259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38023" y="5410271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42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42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42"/>
          <p:cNvSpPr txBox="1"/>
          <p:nvPr>
            <p:ph idx="5" type="body"/>
          </p:nvPr>
        </p:nvSpPr>
        <p:spPr>
          <a:xfrm>
            <a:off x="7633508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42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42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1" name="Google Shape;271;p42"/>
          <p:cNvSpPr txBox="1"/>
          <p:nvPr>
            <p:ph idx="14" type="body"/>
          </p:nvPr>
        </p:nvSpPr>
        <p:spPr>
          <a:xfrm>
            <a:off x="7633508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C:\Users\K\Downloads\add-button-inside-black-circle.png" id="272" name="Google Shape;272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0822" y="607927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add-button-inside-black-circle.png" id="273" name="Google Shape;273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95361" y="5356271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add-button-inside-black-circle.png" id="274" name="Google Shape;274;p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19900" y="5356271"/>
            <a:ext cx="360000" cy="3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모바일 GNB (스크롤)">
  <p:cSld name="모바일 GNB (스크롤)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43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77" name="Google Shape;277;p43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78" name="Google Shape;278;p43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descr="C:\Users\K\Downloads\menu (5).png" id="279" name="Google Shape;27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10822" y="1176616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esktop\KakaoTalk_20190926_174652793.png" id="280" name="Google Shape;280;p43"/>
          <p:cNvPicPr preferRelativeResize="0"/>
          <p:nvPr/>
        </p:nvPicPr>
        <p:blipFill rotWithShape="1">
          <a:blip r:embed="rId3">
            <a:alphaModFix/>
          </a:blip>
          <a:srcRect b="-1628" l="9053" r="70049" t="-4419"/>
          <a:stretch/>
        </p:blipFill>
        <p:spPr>
          <a:xfrm>
            <a:off x="165777" y="1294985"/>
            <a:ext cx="324000" cy="300293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/>
          <p:nvPr/>
        </p:nvSpPr>
        <p:spPr>
          <a:xfrm>
            <a:off x="130822" y="1641035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문구/기프트</a:t>
            </a:r>
            <a:r>
              <a:rPr b="0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영상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라이프 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개인의취향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search.png" id="282" name="Google Shape;28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945" y="1176616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130822" y="1093273"/>
            <a:ext cx="3240000" cy="957032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4" name="Google Shape;284;p43"/>
          <p:cNvCxnSpPr/>
          <p:nvPr/>
        </p:nvCxnSpPr>
        <p:spPr>
          <a:xfrm>
            <a:off x="532372" y="1530062"/>
            <a:ext cx="2838450" cy="1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43"/>
          <p:cNvSpPr/>
          <p:nvPr/>
        </p:nvSpPr>
        <p:spPr>
          <a:xfrm>
            <a:off x="130822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286" name="Google Shape;28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152" y="6156183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287" name="Google Shape;28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0822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288" name="Google Shape;28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8945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drag (1).png" id="289" name="Google Shape;289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35361" y="325327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/>
          <p:nvPr/>
        </p:nvSpPr>
        <p:spPr>
          <a:xfrm>
            <a:off x="3555361" y="1093273"/>
            <a:ext cx="3240000" cy="46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문구/기프트</a:t>
            </a:r>
            <a:r>
              <a:rPr b="0" lang="ko-KR" sz="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영상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라이프 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개인의취향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3"/>
          <p:cNvSpPr/>
          <p:nvPr/>
        </p:nvSpPr>
        <p:spPr>
          <a:xfrm>
            <a:off x="6979900" y="1093273"/>
            <a:ext cx="3240000" cy="46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타이틀</a:t>
            </a:r>
            <a:endParaRPr/>
          </a:p>
        </p:txBody>
      </p:sp>
      <p:sp>
        <p:nvSpPr>
          <p:cNvPr id="292" name="Google Shape;292;p43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3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3"/>
          <p:cNvSpPr/>
          <p:nvPr/>
        </p:nvSpPr>
        <p:spPr>
          <a:xfrm>
            <a:off x="3555361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296" name="Google Shape;29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1691" y="6156183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297" name="Google Shape;297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5361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298" name="Google Shape;29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3484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enu (5).png" id="299" name="Google Shape;29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58189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earch.png" id="300" name="Google Shape;30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6312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/>
          <p:nvPr/>
        </p:nvSpPr>
        <p:spPr>
          <a:xfrm>
            <a:off x="6979900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302" name="Google Shape;30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6230" y="6156183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303" name="Google Shape;30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59900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304" name="Google Shape;30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38023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drag (1).png" id="305" name="Google Shape;305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59900" y="325327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add-button-inside-black-circle.png" id="306" name="Google Shape;306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0822" y="607927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add-button-inside-black-circle.png" id="307" name="Google Shape;30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95361" y="6079273"/>
            <a:ext cx="360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add-button-inside-black-circle.png" id="308" name="Google Shape;30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19900" y="607927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43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43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p43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" name="Google Shape;314;p43"/>
          <p:cNvSpPr txBox="1"/>
          <p:nvPr>
            <p:ph idx="5" type="body"/>
          </p:nvPr>
        </p:nvSpPr>
        <p:spPr>
          <a:xfrm>
            <a:off x="7633508" y="680410"/>
            <a:ext cx="287797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" name="Google Shape;315;p43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" name="Google Shape;316;p43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43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43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" name="Google Shape;319;p43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" name="Google Shape;320;p43"/>
          <p:cNvSpPr txBox="1"/>
          <p:nvPr>
            <p:ph idx="14" type="body"/>
          </p:nvPr>
        </p:nvSpPr>
        <p:spPr>
          <a:xfrm>
            <a:off x="7633508" y="430944"/>
            <a:ext cx="287797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C:\Users\K\Downloads\left-arrow.png" id="321" name="Google Shape;32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091917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up-chevron (2).png" id="322" name="Google Shape;322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859900" y="5300607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down-chevron (2).png" id="323" name="Google Shape;323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859900" y="5629739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up-chevron (2).png" id="324" name="Google Shape;324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35361" y="5300607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down-chevron (2).png" id="325" name="Google Shape;325;p4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35361" y="5629739"/>
            <a:ext cx="252000" cy="2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타이틀">
  <p:cSld name="2.타이틀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4"/>
          <p:cNvCxnSpPr/>
          <p:nvPr/>
        </p:nvCxnSpPr>
        <p:spPr>
          <a:xfrm>
            <a:off x="0" y="576648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24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모바일 GNB (상품 상세)">
  <p:cSld name="모바일 GNB (상품 상세)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" name="Google Shape;327;p44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328" name="Google Shape;328;p44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329" name="Google Shape;329;p44"/>
          <p:cNvGraphicFramePr/>
          <p:nvPr/>
        </p:nvGraphicFramePr>
        <p:xfrm>
          <a:off x="6979900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330" name="Google Shape;330;p44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4"/>
          <p:cNvSpPr/>
          <p:nvPr/>
        </p:nvSpPr>
        <p:spPr>
          <a:xfrm>
            <a:off x="6979900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4"/>
          <p:cNvSpPr/>
          <p:nvPr/>
        </p:nvSpPr>
        <p:spPr>
          <a:xfrm>
            <a:off x="6979900" y="1093273"/>
            <a:ext cx="3240000" cy="46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상품설명</a:t>
            </a:r>
            <a:r>
              <a:rPr b="1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상품평     Q&amp;A     기본정보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drag (1).png" id="333" name="Google Shape;33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9900" y="3253273"/>
            <a:ext cx="1080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/>
          <p:nvPr/>
        </p:nvSpPr>
        <p:spPr>
          <a:xfrm>
            <a:off x="3555361" y="1093273"/>
            <a:ext cx="3240000" cy="468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상품정보</a:t>
            </a:r>
            <a:endParaRPr/>
          </a:p>
        </p:txBody>
      </p:sp>
      <p:pic>
        <p:nvPicPr>
          <p:cNvPr descr="C:\Users\K\Downloads\menu (5).png"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650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earch.png"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773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home (2).png" id="337" name="Google Shape;33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97852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338" name="Google Shape;33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65300" y="4858921"/>
            <a:ext cx="252000" cy="25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44"/>
          <p:cNvGrpSpPr/>
          <p:nvPr/>
        </p:nvGrpSpPr>
        <p:grpSpPr>
          <a:xfrm>
            <a:off x="3555361" y="6025273"/>
            <a:ext cx="3240000" cy="468000"/>
            <a:chOff x="3555361" y="6184768"/>
            <a:chExt cx="3240000" cy="468000"/>
          </a:xfrm>
        </p:grpSpPr>
        <p:sp>
          <p:nvSpPr>
            <p:cNvPr id="340" name="Google Shape;340;p44"/>
            <p:cNvSpPr/>
            <p:nvPr/>
          </p:nvSpPr>
          <p:spPr>
            <a:xfrm>
              <a:off x="4720856" y="6184768"/>
              <a:ext cx="2074505" cy="46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구매하기</a:t>
              </a:r>
              <a:endParaRPr/>
            </a:p>
          </p:txBody>
        </p:sp>
        <p:pic>
          <p:nvPicPr>
            <p:cNvPr descr="C:\Users\K\Downloads\heart.png" id="341" name="Google Shape;341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37076" y="6292768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:\Users\K\Downloads\share.png" id="342" name="Google Shape;342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753297" y="6292768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4"/>
            <p:cNvSpPr/>
            <p:nvPr/>
          </p:nvSpPr>
          <p:spPr>
            <a:xfrm>
              <a:off x="3555361" y="6184768"/>
              <a:ext cx="3240000" cy="468000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44"/>
          <p:cNvSpPr/>
          <p:nvPr/>
        </p:nvSpPr>
        <p:spPr>
          <a:xfrm>
            <a:off x="8145395" y="6025273"/>
            <a:ext cx="2074505" cy="4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구매하기</a:t>
            </a:r>
            <a:endParaRPr/>
          </a:p>
        </p:txBody>
      </p:sp>
      <p:pic>
        <p:nvPicPr>
          <p:cNvPr descr="C:\Users\K\Downloads\share.png" id="345" name="Google Shape;34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77836" y="6146908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4"/>
          <p:cNvSpPr/>
          <p:nvPr/>
        </p:nvSpPr>
        <p:spPr>
          <a:xfrm>
            <a:off x="6979900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44"/>
          <p:cNvGrpSpPr/>
          <p:nvPr/>
        </p:nvGrpSpPr>
        <p:grpSpPr>
          <a:xfrm>
            <a:off x="7453417" y="6079273"/>
            <a:ext cx="627321" cy="387271"/>
            <a:chOff x="7570380" y="6292768"/>
            <a:chExt cx="627321" cy="387271"/>
          </a:xfrm>
        </p:grpSpPr>
        <p:pic>
          <p:nvPicPr>
            <p:cNvPr descr="C:\Users\K\Downloads\heart (1).png" id="348" name="Google Shape;348;p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758040" y="6292768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44"/>
            <p:cNvSpPr txBox="1"/>
            <p:nvPr/>
          </p:nvSpPr>
          <p:spPr>
            <a:xfrm>
              <a:off x="7570380" y="6464595"/>
              <a:ext cx="62732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123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C:\Users\K\Downloads\menu (5).png"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0822" y="1176616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esktop\KakaoTalk_20190926_174652793.png" id="351" name="Google Shape;351;p44"/>
          <p:cNvPicPr preferRelativeResize="0"/>
          <p:nvPr/>
        </p:nvPicPr>
        <p:blipFill rotWithShape="1">
          <a:blip r:embed="rId10">
            <a:alphaModFix/>
          </a:blip>
          <a:srcRect b="-1628" l="9053" r="70049" t="-4419"/>
          <a:stretch/>
        </p:blipFill>
        <p:spPr>
          <a:xfrm>
            <a:off x="165777" y="1294985"/>
            <a:ext cx="324000" cy="300293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4"/>
          <p:cNvSpPr/>
          <p:nvPr/>
        </p:nvSpPr>
        <p:spPr>
          <a:xfrm>
            <a:off x="130822" y="1641035"/>
            <a:ext cx="32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문구/기프트</a:t>
            </a:r>
            <a:r>
              <a:rPr b="0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영상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라이프   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개인의취향</a:t>
            </a:r>
            <a:r>
              <a:rPr b="0" lang="ko-K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search.png" id="353" name="Google Shape;35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8945" y="1176616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4"/>
          <p:cNvSpPr/>
          <p:nvPr/>
        </p:nvSpPr>
        <p:spPr>
          <a:xfrm>
            <a:off x="130822" y="1093273"/>
            <a:ext cx="3240000" cy="957032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44"/>
          <p:cNvCxnSpPr/>
          <p:nvPr/>
        </p:nvCxnSpPr>
        <p:spPr>
          <a:xfrm>
            <a:off x="532372" y="1530062"/>
            <a:ext cx="2838450" cy="1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6" name="Google Shape;356;p44"/>
          <p:cNvSpPr/>
          <p:nvPr/>
        </p:nvSpPr>
        <p:spPr>
          <a:xfrm>
            <a:off x="130822" y="6025273"/>
            <a:ext cx="3240000" cy="468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esktop\KakaoTalk_20190926_174820541.png" id="357" name="Google Shape;357;p4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7152" y="6156183"/>
            <a:ext cx="720000" cy="206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ulti-tab.png" id="358" name="Google Shape;35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0822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shopping-basket.png" id="359" name="Google Shape;359;p4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588945" y="6133273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4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K\Downloads\add-button-inside-black-circle.png" id="361" name="Google Shape;361;p4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70822" y="6079273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3" name="Google Shape;363;p44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" name="Google Shape;364;p44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" name="Google Shape;365;p44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" name="Google Shape;366;p44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" name="Google Shape;367;p44"/>
          <p:cNvSpPr txBox="1"/>
          <p:nvPr>
            <p:ph idx="5" type="body"/>
          </p:nvPr>
        </p:nvSpPr>
        <p:spPr>
          <a:xfrm>
            <a:off x="7633508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" name="Google Shape;368;p44"/>
          <p:cNvSpPr txBox="1"/>
          <p:nvPr>
            <p:ph idx="6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" name="Google Shape;369;p44"/>
          <p:cNvSpPr txBox="1"/>
          <p:nvPr>
            <p:ph idx="7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" name="Google Shape;370;p44"/>
          <p:cNvSpPr txBox="1"/>
          <p:nvPr>
            <p:ph idx="8" type="body"/>
          </p:nvPr>
        </p:nvSpPr>
        <p:spPr>
          <a:xfrm>
            <a:off x="763350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1" name="Google Shape;371;p44"/>
          <p:cNvSpPr txBox="1"/>
          <p:nvPr>
            <p:ph idx="9" type="body"/>
          </p:nvPr>
        </p:nvSpPr>
        <p:spPr>
          <a:xfrm>
            <a:off x="912207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" name="Google Shape;372;p44"/>
          <p:cNvSpPr txBox="1"/>
          <p:nvPr>
            <p:ph idx="13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" name="Google Shape;373;p44"/>
          <p:cNvSpPr txBox="1"/>
          <p:nvPr>
            <p:ph idx="14" type="body"/>
          </p:nvPr>
        </p:nvSpPr>
        <p:spPr>
          <a:xfrm>
            <a:off x="7633508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C:\Users\K\Downloads\left-arrow.png" id="374" name="Google Shape;374;p4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608526" y="1201273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up-chevron (2).png" id="375" name="Google Shape;375;p4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859900" y="5300607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down-chevron (2).png" id="376" name="Google Shape;376;p4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59900" y="5629739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Mouse-cursor-hand-pointer.svg" id="377" name="Google Shape;377;p4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271047" y="3197498"/>
            <a:ext cx="1586653" cy="119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단 (연결)">
  <p:cSld name="2단 (연결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Google Shape;15;p28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16" name="Google Shape;16;p28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17" name="Google Shape;17;p28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28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28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28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1" name="Google Shape;21;p28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3" name="Google Shape;23;p28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4" name="Google Shape;24;p28"/>
          <p:cNvSpPr txBox="1"/>
          <p:nvPr>
            <p:ph idx="5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5" name="Google Shape;25;p28"/>
          <p:cNvSpPr txBox="1"/>
          <p:nvPr>
            <p:ph idx="6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6" name="Google Shape;26;p28"/>
          <p:cNvSpPr txBox="1"/>
          <p:nvPr>
            <p:ph idx="7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27" name="Google Shape;27;p28"/>
          <p:cNvSpPr/>
          <p:nvPr/>
        </p:nvSpPr>
        <p:spPr>
          <a:xfrm>
            <a:off x="130822" y="6443324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28"/>
          <p:cNvSpPr/>
          <p:nvPr/>
        </p:nvSpPr>
        <p:spPr>
          <a:xfrm>
            <a:off x="3555361" y="935638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" name="Google Shape;2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6" y="1105987"/>
            <a:ext cx="3230881" cy="1201784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">
  <p:cSld name="기본 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3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33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3" name="Google Shape;33;p33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 ">
  <p:cSld name="기본 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26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26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로그인 (로고,푸터)">
  <p:cSld name="로그인 (로고,푸터)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7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27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27"/>
          <p:cNvSpPr/>
          <p:nvPr/>
        </p:nvSpPr>
        <p:spPr>
          <a:xfrm>
            <a:off x="130822" y="891246"/>
            <a:ext cx="8268900" cy="563714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고객센터 1661-1112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평일 09:00~18:00 / 점심 12:00~13:00 / 주말 및 공휴일 휴무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ⓒKYOBO HOTTRACKS ALL RIGHTS RESERVED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0987" y="1122656"/>
            <a:ext cx="2028571" cy="4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타이틀">
  <p:cSld name="2.타이틀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Google Shape;49;p34"/>
          <p:cNvCxnSpPr/>
          <p:nvPr/>
        </p:nvCxnSpPr>
        <p:spPr>
          <a:xfrm>
            <a:off x="0" y="576648"/>
            <a:ext cx="1219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" name="Google Shape;50;p34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2단 (구간연결)">
  <p:cSld name="1_2단 (구간연결)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30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55" name="Google Shape;55;p30"/>
          <p:cNvGraphicFramePr/>
          <p:nvPr/>
        </p:nvGraphicFramePr>
        <p:xfrm>
          <a:off x="3555361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56" name="Google Shape;56;p30"/>
          <p:cNvSpPr/>
          <p:nvPr/>
        </p:nvSpPr>
        <p:spPr>
          <a:xfrm>
            <a:off x="3555361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0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0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30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30"/>
          <p:cNvSpPr txBox="1"/>
          <p:nvPr>
            <p:ph idx="4" type="body"/>
          </p:nvPr>
        </p:nvSpPr>
        <p:spPr>
          <a:xfrm>
            <a:off x="4209824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30"/>
          <p:cNvSpPr txBox="1"/>
          <p:nvPr>
            <p:ph idx="5" type="body"/>
          </p:nvPr>
        </p:nvSpPr>
        <p:spPr>
          <a:xfrm>
            <a:off x="420982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0"/>
          <p:cNvSpPr txBox="1"/>
          <p:nvPr>
            <p:ph idx="6" type="body"/>
          </p:nvPr>
        </p:nvSpPr>
        <p:spPr>
          <a:xfrm>
            <a:off x="5687744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30"/>
          <p:cNvSpPr txBox="1"/>
          <p:nvPr>
            <p:ph idx="7" type="body"/>
          </p:nvPr>
        </p:nvSpPr>
        <p:spPr>
          <a:xfrm>
            <a:off x="4209824" y="430944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30"/>
          <p:cNvSpPr/>
          <p:nvPr/>
        </p:nvSpPr>
        <p:spPr>
          <a:xfrm>
            <a:off x="130822" y="6443324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0"/>
          <p:cNvSpPr/>
          <p:nvPr/>
        </p:nvSpPr>
        <p:spPr>
          <a:xfrm>
            <a:off x="3555361" y="935638"/>
            <a:ext cx="3240000" cy="25518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0"/>
          <p:cNvSpPr/>
          <p:nvPr/>
        </p:nvSpPr>
        <p:spPr>
          <a:xfrm>
            <a:off x="92075" y="1053737"/>
            <a:ext cx="3269435" cy="1219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1단 (연장1단)">
  <p:cSld name="1_1단 (연장1단)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31"/>
          <p:cNvGraphicFramePr/>
          <p:nvPr/>
        </p:nvGraphicFramePr>
        <p:xfrm>
          <a:off x="130822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87875"/>
                <a:gridCol w="1063250"/>
                <a:gridCol w="414675"/>
                <a:gridCol w="1084525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71" name="Google Shape;71;p31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31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31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31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31"/>
          <p:cNvSpPr/>
          <p:nvPr/>
        </p:nvSpPr>
        <p:spPr>
          <a:xfrm>
            <a:off x="130822" y="1093273"/>
            <a:ext cx="3240000" cy="54000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337" y="6083111"/>
            <a:ext cx="3230880" cy="408075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pos="6170">
          <p15:clr>
            <a:srgbClr val="FBAE40"/>
          </p15:clr>
        </p15:guide>
        <p15:guide id="4" pos="5058">
          <p15:clr>
            <a:srgbClr val="FBAE40"/>
          </p15:clr>
        </p15:guide>
        <p15:guide id="5" pos="4916">
          <p15:clr>
            <a:srgbClr val="FBAE40"/>
          </p15:clr>
        </p15:guide>
        <p15:guide id="6" pos="5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/>
        </p:nvSpPr>
        <p:spPr>
          <a:xfrm>
            <a:off x="11447015" y="6343936"/>
            <a:ext cx="670554" cy="308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750" lIns="77525" spcFirstLastPara="1" rIns="77525" wrap="square" tIns="38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6" name="Google Shape;36;p25"/>
          <p:cNvGraphicFramePr/>
          <p:nvPr/>
        </p:nvGraphicFramePr>
        <p:xfrm>
          <a:off x="130823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677250"/>
                <a:gridCol w="3976625"/>
                <a:gridCol w="712325"/>
                <a:gridCol w="2902700"/>
              </a:tblGrid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디바이스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PC Web</a:t>
                      </a:r>
                      <a:endParaRPr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화면명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000" u="none" cap="none" strike="noStrike">
                          <a:solidFill>
                            <a:srgbClr val="7F7F7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케이스</a:t>
                      </a:r>
                      <a:endParaRPr/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000" u="none" cap="none" strike="noStrike">
                        <a:solidFill>
                          <a:srgbClr val="7F7F7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84400" marL="844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" name="Google Shape;37;p25"/>
          <p:cNvSpPr/>
          <p:nvPr/>
        </p:nvSpPr>
        <p:spPr>
          <a:xfrm>
            <a:off x="130822" y="891246"/>
            <a:ext cx="8268900" cy="563714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/>
          <p:nvPr/>
        </p:nvSpPr>
        <p:spPr>
          <a:xfrm>
            <a:off x="11447015" y="6343936"/>
            <a:ext cx="670554" cy="308832"/>
          </a:xfrm>
          <a:prstGeom prst="rect">
            <a:avLst/>
          </a:prstGeom>
          <a:noFill/>
          <a:ln>
            <a:noFill/>
          </a:ln>
        </p:spPr>
        <p:txBody>
          <a:bodyPr anchorCtr="0" anchor="ctr" bIns="38750" lIns="77525" spcFirstLastPara="1" rIns="77525" wrap="square" tIns="38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3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Relationship Id="rId5" Type="http://schemas.openxmlformats.org/officeDocument/2006/relationships/image" Target="../media/image5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"/>
          <p:cNvSpPr txBox="1"/>
          <p:nvPr/>
        </p:nvSpPr>
        <p:spPr>
          <a:xfrm>
            <a:off x="914399" y="4991100"/>
            <a:ext cx="728662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2021.01.06 / v0.40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원중연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"/>
          <p:cNvSpPr txBox="1"/>
          <p:nvPr/>
        </p:nvSpPr>
        <p:spPr>
          <a:xfrm>
            <a:off x="914398" y="742950"/>
            <a:ext cx="10075987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핫트랙스 온라인몰 프런트 신규 개발 SB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펀딩서비스 신규구축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" name="Google Shape;384;p1"/>
          <p:cNvCxnSpPr/>
          <p:nvPr/>
        </p:nvCxnSpPr>
        <p:spPr>
          <a:xfrm>
            <a:off x="914398" y="2273321"/>
            <a:ext cx="7208875" cy="1588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0"/>
          <p:cNvSpPr/>
          <p:nvPr/>
        </p:nvSpPr>
        <p:spPr>
          <a:xfrm>
            <a:off x="130822" y="891248"/>
            <a:ext cx="8268900" cy="488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1" sz="1200" u="none" cap="none" strike="noStrike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search.png" id="737" name="Google Shape;7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018" y="1012476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enu-button (1).png" id="738" name="Google Shape;7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00" y="1009587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"/>
          <p:cNvSpPr/>
          <p:nvPr/>
        </p:nvSpPr>
        <p:spPr>
          <a:xfrm>
            <a:off x="148408" y="6437001"/>
            <a:ext cx="8268900" cy="1339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10"/>
          <p:cNvSpPr/>
          <p:nvPr/>
        </p:nvSpPr>
        <p:spPr>
          <a:xfrm>
            <a:off x="1939314" y="979366"/>
            <a:ext cx="1217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샤오미를 쓰는 이유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41" name="Google Shape;741;p10"/>
          <p:cNvGraphicFramePr/>
          <p:nvPr/>
        </p:nvGraphicFramePr>
        <p:xfrm>
          <a:off x="8465994" y="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125975"/>
                <a:gridCol w="3298875"/>
              </a:tblGrid>
              <a:tr h="1873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 hMerge="1"/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배송준비 및 출발 탭 클릭시 화면 아래로 이동되었을때  “배송준비 및 출발“ COPY영역부터 노출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  : 종료된  핫트딜 목록에서 별도의 카운팅으로 관리합니다.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카운팅을 클릭하여 어떠한 회원이 “앵콜요청”을 했는지 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별도의 DB가 필요하다면 , 팝업으로 해당 딜상품의 </a:t>
                      </a:r>
                      <a:b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     앵콜요청회원  목록을 List up 할 수 있습니다.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9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18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배송준비 및 출발 상품이 노출되는 영역으로 관련  COPY가 노출.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COPY는  현업에서 요청하는 COPY로 변경 가능 (관리요소 아님)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8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관리자에서 설정 또는 종료 시점에 맞춰 자동으로 해당영역으로 상품위치 이동 – </a:t>
                      </a:r>
                      <a:r>
                        <a:rPr b="1" lang="ko-KR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개발팀과 협의 필요하며, 정책적으로 현업에서 확정되어야 할 부분.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종료상품 컬럼 구성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앵콜신청 블릿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가격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 로그인 상태에서 “앵콜신청”버튼 클릭시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 노출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 앵콜요청완료”  노출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 “확인”버튼 클릭시   “앵콜요청＂블릿의 상태가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Description3 의 상태로 변경되며 Alert message 종료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상태에서 “앵콜신청” 버튼 클릭 시  로그인 페이지로 이동하며,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완료 후 현재 화면으로 화면 이동.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이후 Event Process는 회원 로그인 상태에서 “앵콜요청“ 블릿 클릭시  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Process와 동일하게 처리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이미지 영역 클릭시 상세 페이지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배송준비 및 출발 준비 상품은 이미지에 DIM처리후 “종료상품＂으로 노출</a:t>
                      </a:r>
                      <a:endParaRPr b="1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4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앵콜요청 클릭시 “요청완료＂상태로 변경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1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801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descr="C:\Users\K\Desktop\KakaoTalk_20190926_174820541.png" id="742" name="Google Shape;7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50" y="1016831"/>
            <a:ext cx="829414" cy="2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7261" y="946522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4" name="Google Shape;744;p10"/>
          <p:cNvGrpSpPr/>
          <p:nvPr/>
        </p:nvGrpSpPr>
        <p:grpSpPr>
          <a:xfrm>
            <a:off x="7422103" y="937464"/>
            <a:ext cx="514037" cy="378117"/>
            <a:chOff x="7465870" y="937464"/>
            <a:chExt cx="514037" cy="378117"/>
          </a:xfrm>
        </p:grpSpPr>
        <p:pic>
          <p:nvPicPr>
            <p:cNvPr id="745" name="Google Shape;745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65870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1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36543" y="937464"/>
              <a:ext cx="443364" cy="176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7" name="Google Shape;747;p10"/>
          <p:cNvGrpSpPr/>
          <p:nvPr/>
        </p:nvGrpSpPr>
        <p:grpSpPr>
          <a:xfrm>
            <a:off x="7917853" y="937464"/>
            <a:ext cx="397192" cy="378117"/>
            <a:chOff x="7917853" y="937464"/>
            <a:chExt cx="397192" cy="378117"/>
          </a:xfrm>
        </p:grpSpPr>
        <p:pic>
          <p:nvPicPr>
            <p:cNvPr id="748" name="Google Shape;748;p1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17853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1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24398" y="937464"/>
              <a:ext cx="190647" cy="195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0" name="Google Shape;750;p10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DVD 베스트</a:t>
            </a:r>
            <a:endParaRPr/>
          </a:p>
        </p:txBody>
      </p:sp>
      <p:sp>
        <p:nvSpPr>
          <p:cNvPr id="751" name="Google Shape;751;p10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PC_FD_001</a:t>
            </a:r>
            <a:endParaRPr/>
          </a:p>
        </p:txBody>
      </p:sp>
      <p:sp>
        <p:nvSpPr>
          <p:cNvPr id="752" name="Google Shape;752;p10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FUNGING_DEAL_LIST.</a:t>
            </a: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723900" y="2897652"/>
            <a:ext cx="2846069" cy="21696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10"/>
          <p:cNvSpPr txBox="1"/>
          <p:nvPr/>
        </p:nvSpPr>
        <p:spPr>
          <a:xfrm>
            <a:off x="738832" y="5154053"/>
            <a:ext cx="282205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10"/>
          <p:cNvSpPr/>
          <p:nvPr/>
        </p:nvSpPr>
        <p:spPr>
          <a:xfrm>
            <a:off x="4192905" y="2850027"/>
            <a:ext cx="2846069" cy="21696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6" name="Google Shape;756;p10"/>
          <p:cNvGrpSpPr/>
          <p:nvPr/>
        </p:nvGrpSpPr>
        <p:grpSpPr>
          <a:xfrm>
            <a:off x="269568" y="6525624"/>
            <a:ext cx="7938654" cy="210318"/>
            <a:chOff x="956" y="2881"/>
            <a:chExt cx="3901" cy="465"/>
          </a:xfrm>
        </p:grpSpPr>
        <p:sp>
          <p:nvSpPr>
            <p:cNvPr id="757" name="Google Shape;757;p10"/>
            <p:cNvSpPr/>
            <p:nvPr/>
          </p:nvSpPr>
          <p:spPr>
            <a:xfrm>
              <a:off x="956" y="2932"/>
              <a:ext cx="3901" cy="414"/>
            </a:xfrm>
            <a:custGeom>
              <a:rect b="b" l="l" r="r" t="t"/>
              <a:pathLst>
                <a:path extrusionOk="0" h="416" w="3901">
                  <a:moveTo>
                    <a:pt x="0" y="0"/>
                  </a:moveTo>
                  <a:cubicBezTo>
                    <a:pt x="117" y="204"/>
                    <a:pt x="235" y="408"/>
                    <a:pt x="363" y="408"/>
                  </a:cubicBezTo>
                  <a:cubicBezTo>
                    <a:pt x="491" y="408"/>
                    <a:pt x="650" y="0"/>
                    <a:pt x="771" y="0"/>
                  </a:cubicBezTo>
                  <a:cubicBezTo>
                    <a:pt x="892" y="0"/>
                    <a:pt x="976" y="400"/>
                    <a:pt x="1089" y="408"/>
                  </a:cubicBezTo>
                  <a:cubicBezTo>
                    <a:pt x="1202" y="416"/>
                    <a:pt x="1330" y="46"/>
                    <a:pt x="1451" y="46"/>
                  </a:cubicBezTo>
                  <a:cubicBezTo>
                    <a:pt x="1572" y="46"/>
                    <a:pt x="1701" y="408"/>
                    <a:pt x="1814" y="408"/>
                  </a:cubicBezTo>
                  <a:cubicBezTo>
                    <a:pt x="1927" y="408"/>
                    <a:pt x="2026" y="46"/>
                    <a:pt x="2132" y="46"/>
                  </a:cubicBezTo>
                  <a:cubicBezTo>
                    <a:pt x="2238" y="46"/>
                    <a:pt x="2351" y="416"/>
                    <a:pt x="2449" y="408"/>
                  </a:cubicBezTo>
                  <a:cubicBezTo>
                    <a:pt x="2547" y="400"/>
                    <a:pt x="2616" y="0"/>
                    <a:pt x="2722" y="0"/>
                  </a:cubicBezTo>
                  <a:cubicBezTo>
                    <a:pt x="2828" y="0"/>
                    <a:pt x="2978" y="408"/>
                    <a:pt x="3084" y="408"/>
                  </a:cubicBezTo>
                  <a:cubicBezTo>
                    <a:pt x="3190" y="408"/>
                    <a:pt x="3266" y="0"/>
                    <a:pt x="3357" y="0"/>
                  </a:cubicBezTo>
                  <a:cubicBezTo>
                    <a:pt x="3448" y="0"/>
                    <a:pt x="3538" y="408"/>
                    <a:pt x="3629" y="408"/>
                  </a:cubicBezTo>
                  <a:cubicBezTo>
                    <a:pt x="3720" y="408"/>
                    <a:pt x="3810" y="204"/>
                    <a:pt x="3901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758" name="Google Shape;758;p10"/>
            <p:cNvSpPr/>
            <p:nvPr/>
          </p:nvSpPr>
          <p:spPr>
            <a:xfrm>
              <a:off x="956" y="2881"/>
              <a:ext cx="3901" cy="414"/>
            </a:xfrm>
            <a:custGeom>
              <a:rect b="b" l="l" r="r" t="t"/>
              <a:pathLst>
                <a:path extrusionOk="0" h="416" w="3901">
                  <a:moveTo>
                    <a:pt x="0" y="0"/>
                  </a:moveTo>
                  <a:cubicBezTo>
                    <a:pt x="117" y="204"/>
                    <a:pt x="235" y="408"/>
                    <a:pt x="363" y="408"/>
                  </a:cubicBezTo>
                  <a:cubicBezTo>
                    <a:pt x="491" y="408"/>
                    <a:pt x="650" y="0"/>
                    <a:pt x="771" y="0"/>
                  </a:cubicBezTo>
                  <a:cubicBezTo>
                    <a:pt x="892" y="0"/>
                    <a:pt x="976" y="400"/>
                    <a:pt x="1089" y="408"/>
                  </a:cubicBezTo>
                  <a:cubicBezTo>
                    <a:pt x="1202" y="416"/>
                    <a:pt x="1330" y="46"/>
                    <a:pt x="1451" y="46"/>
                  </a:cubicBezTo>
                  <a:cubicBezTo>
                    <a:pt x="1572" y="46"/>
                    <a:pt x="1701" y="408"/>
                    <a:pt x="1814" y="408"/>
                  </a:cubicBezTo>
                  <a:cubicBezTo>
                    <a:pt x="1927" y="408"/>
                    <a:pt x="2026" y="46"/>
                    <a:pt x="2132" y="46"/>
                  </a:cubicBezTo>
                  <a:cubicBezTo>
                    <a:pt x="2238" y="46"/>
                    <a:pt x="2351" y="416"/>
                    <a:pt x="2449" y="408"/>
                  </a:cubicBezTo>
                  <a:cubicBezTo>
                    <a:pt x="2547" y="400"/>
                    <a:pt x="2616" y="0"/>
                    <a:pt x="2722" y="0"/>
                  </a:cubicBezTo>
                  <a:cubicBezTo>
                    <a:pt x="2828" y="0"/>
                    <a:pt x="2978" y="408"/>
                    <a:pt x="3084" y="408"/>
                  </a:cubicBezTo>
                  <a:cubicBezTo>
                    <a:pt x="3190" y="408"/>
                    <a:pt x="3266" y="0"/>
                    <a:pt x="3357" y="0"/>
                  </a:cubicBezTo>
                  <a:cubicBezTo>
                    <a:pt x="3448" y="0"/>
                    <a:pt x="3538" y="408"/>
                    <a:pt x="3629" y="408"/>
                  </a:cubicBezTo>
                  <a:cubicBezTo>
                    <a:pt x="3720" y="408"/>
                    <a:pt x="3810" y="204"/>
                    <a:pt x="3901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cxnSp>
        <p:nvCxnSpPr>
          <p:cNvPr id="759" name="Google Shape;759;p10"/>
          <p:cNvCxnSpPr/>
          <p:nvPr/>
        </p:nvCxnSpPr>
        <p:spPr>
          <a:xfrm flipH="1" rot="10800000">
            <a:off x="774212" y="2070588"/>
            <a:ext cx="6653701" cy="40542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0" name="Google Shape;760;p10"/>
          <p:cNvSpPr/>
          <p:nvPr/>
        </p:nvSpPr>
        <p:spPr>
          <a:xfrm>
            <a:off x="1800225" y="1937238"/>
            <a:ext cx="4391025" cy="314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10"/>
          <p:cNvSpPr txBox="1"/>
          <p:nvPr/>
        </p:nvSpPr>
        <p:spPr>
          <a:xfrm>
            <a:off x="2568151" y="1929717"/>
            <a:ext cx="2659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배송준비 및 출발</a:t>
            </a:r>
            <a:endParaRPr b="1"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10"/>
          <p:cNvSpPr txBox="1"/>
          <p:nvPr/>
        </p:nvSpPr>
        <p:spPr>
          <a:xfrm>
            <a:off x="4116388" y="5154053"/>
            <a:ext cx="2585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 큐피드곰 에어팟 케이스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876660" y="1985043"/>
            <a:ext cx="409715" cy="238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0"/>
          <p:cNvSpPr txBox="1"/>
          <p:nvPr/>
        </p:nvSpPr>
        <p:spPr>
          <a:xfrm>
            <a:off x="2591891" y="2339292"/>
            <a:ext cx="32022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종료된 핫트딜 상품을 준비하여 배송 준비 중입니다.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준비가 완료된 상품은 배송이 시작됩니다. </a:t>
            </a:r>
            <a:endParaRPr/>
          </a:p>
        </p:txBody>
      </p:sp>
      <p:sp>
        <p:nvSpPr>
          <p:cNvPr id="765" name="Google Shape;765;p10"/>
          <p:cNvSpPr/>
          <p:nvPr/>
        </p:nvSpPr>
        <p:spPr>
          <a:xfrm>
            <a:off x="4228491" y="5758228"/>
            <a:ext cx="1103312" cy="323850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6" name="Google Shape;766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96128">
            <a:off x="4316940" y="5796762"/>
            <a:ext cx="238419" cy="240784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"/>
          <p:cNvSpPr txBox="1"/>
          <p:nvPr/>
        </p:nvSpPr>
        <p:spPr>
          <a:xfrm>
            <a:off x="4554774" y="5793123"/>
            <a:ext cx="7469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요청완료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10"/>
          <p:cNvSpPr/>
          <p:nvPr/>
        </p:nvSpPr>
        <p:spPr>
          <a:xfrm>
            <a:off x="770916" y="5758228"/>
            <a:ext cx="1103312" cy="32385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9" name="Google Shape;76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196128">
            <a:off x="859365" y="5796762"/>
            <a:ext cx="238419" cy="240784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0"/>
          <p:cNvSpPr txBox="1"/>
          <p:nvPr/>
        </p:nvSpPr>
        <p:spPr>
          <a:xfrm>
            <a:off x="1097199" y="5793123"/>
            <a:ext cx="7579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10"/>
          <p:cNvCxnSpPr/>
          <p:nvPr/>
        </p:nvCxnSpPr>
        <p:spPr>
          <a:xfrm>
            <a:off x="782518" y="1714505"/>
            <a:ext cx="667336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2" name="Google Shape;772;p10"/>
          <p:cNvSpPr/>
          <p:nvPr/>
        </p:nvSpPr>
        <p:spPr>
          <a:xfrm>
            <a:off x="3666396" y="1437914"/>
            <a:ext cx="1371600" cy="28135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3" name="Google Shape;773;p10"/>
          <p:cNvCxnSpPr/>
          <p:nvPr/>
        </p:nvCxnSpPr>
        <p:spPr>
          <a:xfrm>
            <a:off x="3666396" y="1714505"/>
            <a:ext cx="1374898" cy="1025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4" name="Google Shape;774;p10"/>
          <p:cNvSpPr txBox="1"/>
          <p:nvPr/>
        </p:nvSpPr>
        <p:spPr>
          <a:xfrm>
            <a:off x="1451530" y="1472686"/>
            <a:ext cx="14264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ING</a:t>
            </a:r>
            <a:endParaRPr/>
          </a:p>
        </p:txBody>
      </p:sp>
      <p:sp>
        <p:nvSpPr>
          <p:cNvPr id="775" name="Google Shape;775;p10"/>
          <p:cNvSpPr txBox="1"/>
          <p:nvPr/>
        </p:nvSpPr>
        <p:spPr>
          <a:xfrm>
            <a:off x="3698699" y="1463893"/>
            <a:ext cx="13305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배송준비 및 출발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0"/>
          <p:cNvSpPr txBox="1"/>
          <p:nvPr/>
        </p:nvSpPr>
        <p:spPr>
          <a:xfrm>
            <a:off x="5696808" y="1463893"/>
            <a:ext cx="11766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10"/>
          <p:cNvSpPr txBox="1"/>
          <p:nvPr/>
        </p:nvSpPr>
        <p:spPr>
          <a:xfrm>
            <a:off x="2182144" y="5710548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10"/>
          <p:cNvSpPr txBox="1"/>
          <p:nvPr/>
        </p:nvSpPr>
        <p:spPr>
          <a:xfrm>
            <a:off x="5681482" y="5710548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35,000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10"/>
          <p:cNvSpPr/>
          <p:nvPr/>
        </p:nvSpPr>
        <p:spPr>
          <a:xfrm>
            <a:off x="663037" y="1441207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80" name="Google Shape;780;p10"/>
          <p:cNvSpPr/>
          <p:nvPr/>
        </p:nvSpPr>
        <p:spPr>
          <a:xfrm>
            <a:off x="2300776" y="2435469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10"/>
          <p:cNvSpPr/>
          <p:nvPr/>
        </p:nvSpPr>
        <p:spPr>
          <a:xfrm>
            <a:off x="2593732" y="2303584"/>
            <a:ext cx="3226776" cy="4396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0"/>
          <p:cNvSpPr/>
          <p:nvPr/>
        </p:nvSpPr>
        <p:spPr>
          <a:xfrm>
            <a:off x="694593" y="2878014"/>
            <a:ext cx="2857499" cy="3359274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0"/>
          <p:cNvSpPr/>
          <p:nvPr/>
        </p:nvSpPr>
        <p:spPr>
          <a:xfrm>
            <a:off x="606793" y="271096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10"/>
          <p:cNvSpPr/>
          <p:nvPr/>
        </p:nvSpPr>
        <p:spPr>
          <a:xfrm>
            <a:off x="4029641" y="560656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5" name="Google Shape;785;p10"/>
          <p:cNvCxnSpPr>
            <a:stCxn id="768" idx="2"/>
            <a:endCxn id="765" idx="2"/>
          </p:cNvCxnSpPr>
          <p:nvPr/>
        </p:nvCxnSpPr>
        <p:spPr>
          <a:xfrm flipH="1" rot="-5400000">
            <a:off x="3051022" y="4353628"/>
            <a:ext cx="600" cy="3457500"/>
          </a:xfrm>
          <a:prstGeom prst="bentConnector3">
            <a:avLst>
              <a:gd fmla="val 60487752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6" name="Google Shape;786;p10"/>
          <p:cNvSpPr/>
          <p:nvPr/>
        </p:nvSpPr>
        <p:spPr>
          <a:xfrm>
            <a:off x="4406362" y="5565532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"/>
          <p:cNvSpPr/>
          <p:nvPr/>
        </p:nvSpPr>
        <p:spPr>
          <a:xfrm>
            <a:off x="130822" y="891248"/>
            <a:ext cx="8268900" cy="488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1" sz="1200" u="none" cap="none" strike="noStrike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search.png" id="792" name="Google Shape;7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018" y="1012476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enu-button (1).png" id="793" name="Google Shape;79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00" y="1009587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1"/>
          <p:cNvSpPr/>
          <p:nvPr/>
        </p:nvSpPr>
        <p:spPr>
          <a:xfrm>
            <a:off x="1939314" y="979366"/>
            <a:ext cx="1217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샤오미를 쓰는 이유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95" name="Google Shape;795;p11"/>
          <p:cNvGraphicFramePr/>
          <p:nvPr/>
        </p:nvGraphicFramePr>
        <p:xfrm>
          <a:off x="8465994" y="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125975"/>
                <a:gridCol w="3298875"/>
              </a:tblGrid>
              <a:tr h="1873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 hMerge="1"/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9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3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앵콜요청이 가능한 상품목록이 노출되는 영역으로 하나의 라인에 목록 최대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4개까지 노출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8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앵콜요청 컬럼 구성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앵콜신청 블릿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이미지 영역 클릭시 상세 페이지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4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상태에서 “앵콜신청” 버튼 클릭 시  로그인 페이지로 이동하며,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완료 후 현재 화면으로 화면 이동.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이후 Event Process는 회원 로그인 상태에서 “앵콜요청“ 블릿 클릭시  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Process와 동일하게 처리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앵콜요청 클릭시 “요청완료＂상태로 변경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1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801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descr="C:\Users\K\Desktop\KakaoTalk_20190926_174820541.png" id="796" name="Google Shape;79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50" y="1016831"/>
            <a:ext cx="829414" cy="2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7261" y="946522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11"/>
          <p:cNvGrpSpPr/>
          <p:nvPr/>
        </p:nvGrpSpPr>
        <p:grpSpPr>
          <a:xfrm>
            <a:off x="7422103" y="937464"/>
            <a:ext cx="514037" cy="378117"/>
            <a:chOff x="7465870" y="937464"/>
            <a:chExt cx="514037" cy="378117"/>
          </a:xfrm>
        </p:grpSpPr>
        <p:pic>
          <p:nvPicPr>
            <p:cNvPr id="799" name="Google Shape;799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65870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0" name="Google Shape;800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36543" y="937464"/>
              <a:ext cx="443364" cy="176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" name="Google Shape;801;p11"/>
          <p:cNvGrpSpPr/>
          <p:nvPr/>
        </p:nvGrpSpPr>
        <p:grpSpPr>
          <a:xfrm>
            <a:off x="7917853" y="937464"/>
            <a:ext cx="397192" cy="378117"/>
            <a:chOff x="7917853" y="937464"/>
            <a:chExt cx="397192" cy="378117"/>
          </a:xfrm>
        </p:grpSpPr>
        <p:pic>
          <p:nvPicPr>
            <p:cNvPr id="802" name="Google Shape;802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17853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Google Shape;803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24398" y="937464"/>
              <a:ext cx="190647" cy="195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4" name="Google Shape;804;p11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DVD 베스트</a:t>
            </a:r>
            <a:endParaRPr/>
          </a:p>
        </p:txBody>
      </p:sp>
      <p:sp>
        <p:nvSpPr>
          <p:cNvPr id="805" name="Google Shape;805;p11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PC_FD_001</a:t>
            </a:r>
            <a:endParaRPr/>
          </a:p>
        </p:txBody>
      </p:sp>
      <p:sp>
        <p:nvSpPr>
          <p:cNvPr id="806" name="Google Shape;806;p11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FUNGING_DEAL_LIST.</a:t>
            </a:r>
            <a:endParaRPr/>
          </a:p>
        </p:txBody>
      </p:sp>
      <p:sp>
        <p:nvSpPr>
          <p:cNvPr id="807" name="Google Shape;807;p11"/>
          <p:cNvSpPr/>
          <p:nvPr/>
        </p:nvSpPr>
        <p:spPr>
          <a:xfrm>
            <a:off x="723901" y="2780422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1"/>
          <p:cNvSpPr txBox="1"/>
          <p:nvPr/>
        </p:nvSpPr>
        <p:spPr>
          <a:xfrm>
            <a:off x="624533" y="4254307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11"/>
          <p:cNvCxnSpPr/>
          <p:nvPr/>
        </p:nvCxnSpPr>
        <p:spPr>
          <a:xfrm flipH="1" rot="10800000">
            <a:off x="774212" y="2044211"/>
            <a:ext cx="6653701" cy="40542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0" name="Google Shape;810;p11"/>
          <p:cNvSpPr/>
          <p:nvPr/>
        </p:nvSpPr>
        <p:spPr>
          <a:xfrm>
            <a:off x="1800225" y="1910861"/>
            <a:ext cx="4391025" cy="314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1"/>
          <p:cNvSpPr txBox="1"/>
          <p:nvPr/>
        </p:nvSpPr>
        <p:spPr>
          <a:xfrm>
            <a:off x="2568151" y="1903340"/>
            <a:ext cx="2659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 앵콜요청!</a:t>
            </a:r>
            <a:endParaRPr/>
          </a:p>
        </p:txBody>
      </p:sp>
      <p:sp>
        <p:nvSpPr>
          <p:cNvPr id="812" name="Google Shape;812;p11"/>
          <p:cNvSpPr txBox="1"/>
          <p:nvPr/>
        </p:nvSpPr>
        <p:spPr>
          <a:xfrm>
            <a:off x="2486384" y="2312915"/>
            <a:ext cx="341325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재구매를 원하시거나 아깝게 놓친 상품을 앵콜요청을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통해 다시 만나보실 수 있어요!</a:t>
            </a:r>
            <a:endParaRPr/>
          </a:p>
        </p:txBody>
      </p:sp>
      <p:grpSp>
        <p:nvGrpSpPr>
          <p:cNvPr id="813" name="Google Shape;813;p11"/>
          <p:cNvGrpSpPr/>
          <p:nvPr/>
        </p:nvGrpSpPr>
        <p:grpSpPr>
          <a:xfrm>
            <a:off x="1055076" y="4507522"/>
            <a:ext cx="914403" cy="263770"/>
            <a:chOff x="826476" y="5495192"/>
            <a:chExt cx="914403" cy="263770"/>
          </a:xfrm>
        </p:grpSpPr>
        <p:sp>
          <p:nvSpPr>
            <p:cNvPr id="814" name="Google Shape;814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5" name="Google Shape;815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p11"/>
            <p:cNvSpPr txBox="1"/>
            <p:nvPr/>
          </p:nvSpPr>
          <p:spPr>
            <a:xfrm>
              <a:off x="1035655" y="5502978"/>
              <a:ext cx="7052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앵콜요청</a:t>
              </a:r>
              <a:endParaRPr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7" name="Google Shape;817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196128">
            <a:off x="4959672" y="1939872"/>
            <a:ext cx="238419" cy="240784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1"/>
          <p:cNvSpPr/>
          <p:nvPr/>
        </p:nvSpPr>
        <p:spPr>
          <a:xfrm>
            <a:off x="2459038" y="2780422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1"/>
          <p:cNvSpPr txBox="1"/>
          <p:nvPr/>
        </p:nvSpPr>
        <p:spPr>
          <a:xfrm>
            <a:off x="2359670" y="4254307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1"/>
          <p:cNvGrpSpPr/>
          <p:nvPr/>
        </p:nvGrpSpPr>
        <p:grpSpPr>
          <a:xfrm>
            <a:off x="2790213" y="4507522"/>
            <a:ext cx="972896" cy="263770"/>
            <a:chOff x="826476" y="5495192"/>
            <a:chExt cx="972896" cy="263770"/>
          </a:xfrm>
        </p:grpSpPr>
        <p:sp>
          <p:nvSpPr>
            <p:cNvPr id="821" name="Google Shape;821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2" name="Google Shape;822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3" name="Google Shape;823;p11"/>
            <p:cNvSpPr txBox="1"/>
            <p:nvPr/>
          </p:nvSpPr>
          <p:spPr>
            <a:xfrm>
              <a:off x="1053239" y="5502978"/>
              <a:ext cx="7461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앵콜요청</a:t>
              </a:r>
              <a:endParaRPr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11"/>
          <p:cNvSpPr/>
          <p:nvPr/>
        </p:nvSpPr>
        <p:spPr>
          <a:xfrm>
            <a:off x="4181476" y="2780422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3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1"/>
          <p:cNvSpPr txBox="1"/>
          <p:nvPr/>
        </p:nvSpPr>
        <p:spPr>
          <a:xfrm>
            <a:off x="4082108" y="4254307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6" name="Google Shape;826;p11"/>
          <p:cNvGrpSpPr/>
          <p:nvPr/>
        </p:nvGrpSpPr>
        <p:grpSpPr>
          <a:xfrm>
            <a:off x="4512651" y="4507522"/>
            <a:ext cx="956166" cy="263770"/>
            <a:chOff x="826476" y="5495192"/>
            <a:chExt cx="956166" cy="263770"/>
          </a:xfrm>
        </p:grpSpPr>
        <p:sp>
          <p:nvSpPr>
            <p:cNvPr id="827" name="Google Shape;827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28" name="Google Shape;828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11"/>
            <p:cNvSpPr txBox="1"/>
            <p:nvPr/>
          </p:nvSpPr>
          <p:spPr>
            <a:xfrm>
              <a:off x="1044447" y="5502978"/>
              <a:ext cx="73819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앵콜요청</a:t>
              </a:r>
              <a:endParaRPr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0" name="Google Shape;830;p11"/>
          <p:cNvSpPr/>
          <p:nvPr/>
        </p:nvSpPr>
        <p:spPr>
          <a:xfrm>
            <a:off x="5916613" y="2780422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4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1"/>
          <p:cNvSpPr txBox="1"/>
          <p:nvPr/>
        </p:nvSpPr>
        <p:spPr>
          <a:xfrm>
            <a:off x="5817245" y="4254307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2" name="Google Shape;832;p11"/>
          <p:cNvGrpSpPr/>
          <p:nvPr/>
        </p:nvGrpSpPr>
        <p:grpSpPr>
          <a:xfrm>
            <a:off x="6247788" y="4507522"/>
            <a:ext cx="917945" cy="263770"/>
            <a:chOff x="826476" y="5495192"/>
            <a:chExt cx="917945" cy="263770"/>
          </a:xfrm>
        </p:grpSpPr>
        <p:sp>
          <p:nvSpPr>
            <p:cNvPr id="833" name="Google Shape;833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4" name="Google Shape;834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11"/>
            <p:cNvSpPr txBox="1"/>
            <p:nvPr/>
          </p:nvSpPr>
          <p:spPr>
            <a:xfrm>
              <a:off x="1044447" y="5502978"/>
              <a:ext cx="69997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앵콜요청</a:t>
              </a:r>
              <a:endParaRPr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11"/>
          <p:cNvSpPr/>
          <p:nvPr/>
        </p:nvSpPr>
        <p:spPr>
          <a:xfrm>
            <a:off x="140677" y="6163408"/>
            <a:ext cx="8247185" cy="36048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FOOTER AREA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7" name="Google Shape;837;p11"/>
          <p:cNvCxnSpPr/>
          <p:nvPr/>
        </p:nvCxnSpPr>
        <p:spPr>
          <a:xfrm>
            <a:off x="782518" y="1714505"/>
            <a:ext cx="667336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8" name="Google Shape;838;p11"/>
          <p:cNvSpPr/>
          <p:nvPr/>
        </p:nvSpPr>
        <p:spPr>
          <a:xfrm>
            <a:off x="5565536" y="1437914"/>
            <a:ext cx="1371600" cy="28135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" name="Google Shape;839;p11"/>
          <p:cNvCxnSpPr/>
          <p:nvPr/>
        </p:nvCxnSpPr>
        <p:spPr>
          <a:xfrm>
            <a:off x="5565531" y="1714505"/>
            <a:ext cx="1374898" cy="1025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0" name="Google Shape;840;p11"/>
          <p:cNvSpPr txBox="1"/>
          <p:nvPr/>
        </p:nvSpPr>
        <p:spPr>
          <a:xfrm>
            <a:off x="1451530" y="1472686"/>
            <a:ext cx="14264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ING</a:t>
            </a:r>
            <a:endParaRPr/>
          </a:p>
        </p:txBody>
      </p:sp>
      <p:sp>
        <p:nvSpPr>
          <p:cNvPr id="841" name="Google Shape;841;p11"/>
          <p:cNvSpPr txBox="1"/>
          <p:nvPr/>
        </p:nvSpPr>
        <p:spPr>
          <a:xfrm>
            <a:off x="3681114" y="1463893"/>
            <a:ext cx="136567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배송준비 및 출발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11"/>
          <p:cNvSpPr txBox="1"/>
          <p:nvPr/>
        </p:nvSpPr>
        <p:spPr>
          <a:xfrm>
            <a:off x="5696808" y="1463893"/>
            <a:ext cx="11766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1"/>
          <p:cNvSpPr/>
          <p:nvPr/>
        </p:nvSpPr>
        <p:spPr>
          <a:xfrm>
            <a:off x="723901" y="4867130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5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1"/>
          <p:cNvSpPr txBox="1"/>
          <p:nvPr/>
        </p:nvSpPr>
        <p:spPr>
          <a:xfrm>
            <a:off x="624533" y="6341015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p11"/>
          <p:cNvGrpSpPr/>
          <p:nvPr/>
        </p:nvGrpSpPr>
        <p:grpSpPr>
          <a:xfrm>
            <a:off x="1055076" y="6594230"/>
            <a:ext cx="914403" cy="263770"/>
            <a:chOff x="826476" y="5495192"/>
            <a:chExt cx="914403" cy="263770"/>
          </a:xfrm>
        </p:grpSpPr>
        <p:sp>
          <p:nvSpPr>
            <p:cNvPr id="846" name="Google Shape;846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7" name="Google Shape;847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8" name="Google Shape;848;p11"/>
            <p:cNvSpPr txBox="1"/>
            <p:nvPr/>
          </p:nvSpPr>
          <p:spPr>
            <a:xfrm>
              <a:off x="1035655" y="5502978"/>
              <a:ext cx="70522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rgbClr val="0C0C0C"/>
                  </a:solidFill>
                  <a:latin typeface="Arial"/>
                  <a:ea typeface="Arial"/>
                  <a:cs typeface="Arial"/>
                  <a:sym typeface="Arial"/>
                </a:rPr>
                <a:t>앵콜요청</a:t>
              </a:r>
              <a:endParaRPr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9" name="Google Shape;849;p11"/>
          <p:cNvSpPr/>
          <p:nvPr/>
        </p:nvSpPr>
        <p:spPr>
          <a:xfrm>
            <a:off x="2459038" y="4867130"/>
            <a:ext cx="1491762" cy="14017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6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11"/>
          <p:cNvSpPr txBox="1"/>
          <p:nvPr/>
        </p:nvSpPr>
        <p:spPr>
          <a:xfrm>
            <a:off x="2359670" y="6341015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1" name="Google Shape;851;p11"/>
          <p:cNvGrpSpPr/>
          <p:nvPr/>
        </p:nvGrpSpPr>
        <p:grpSpPr>
          <a:xfrm>
            <a:off x="2790213" y="6594230"/>
            <a:ext cx="972896" cy="263770"/>
            <a:chOff x="826476" y="5495192"/>
            <a:chExt cx="972896" cy="263770"/>
          </a:xfrm>
        </p:grpSpPr>
        <p:sp>
          <p:nvSpPr>
            <p:cNvPr id="852" name="Google Shape;852;p11"/>
            <p:cNvSpPr/>
            <p:nvPr/>
          </p:nvSpPr>
          <p:spPr>
            <a:xfrm>
              <a:off x="826476" y="5495192"/>
              <a:ext cx="835269" cy="26377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3" name="Google Shape;853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 rot="196128">
              <a:off x="859365" y="5506617"/>
              <a:ext cx="238419" cy="2407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4" name="Google Shape;854;p11"/>
            <p:cNvSpPr txBox="1"/>
            <p:nvPr/>
          </p:nvSpPr>
          <p:spPr>
            <a:xfrm>
              <a:off x="1053239" y="5502978"/>
              <a:ext cx="74613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요청완료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11"/>
          <p:cNvSpPr/>
          <p:nvPr/>
        </p:nvSpPr>
        <p:spPr>
          <a:xfrm>
            <a:off x="2651003" y="6574447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1"/>
          <p:cNvSpPr/>
          <p:nvPr/>
        </p:nvSpPr>
        <p:spPr>
          <a:xfrm>
            <a:off x="723900" y="2792289"/>
            <a:ext cx="6705600" cy="19892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1"/>
          <p:cNvSpPr/>
          <p:nvPr/>
        </p:nvSpPr>
        <p:spPr>
          <a:xfrm>
            <a:off x="732692" y="4848224"/>
            <a:ext cx="1458057" cy="200977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612653" y="267872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1"/>
          <p:cNvSpPr/>
          <p:nvPr/>
        </p:nvSpPr>
        <p:spPr>
          <a:xfrm>
            <a:off x="612653" y="485042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2"/>
          <p:cNvSpPr/>
          <p:nvPr/>
        </p:nvSpPr>
        <p:spPr>
          <a:xfrm>
            <a:off x="2198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2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2"/>
          <p:cNvSpPr/>
          <p:nvPr/>
        </p:nvSpPr>
        <p:spPr>
          <a:xfrm>
            <a:off x="130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1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12"/>
          <p:cNvSpPr/>
          <p:nvPr/>
        </p:nvSpPr>
        <p:spPr>
          <a:xfrm>
            <a:off x="4265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3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2"/>
          <p:cNvSpPr/>
          <p:nvPr/>
        </p:nvSpPr>
        <p:spPr>
          <a:xfrm>
            <a:off x="6333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4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2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FUNDING_DEAL</a:t>
            </a:r>
            <a:endParaRPr/>
          </a:p>
        </p:txBody>
      </p:sp>
      <p:sp>
        <p:nvSpPr>
          <p:cNvPr id="869" name="Google Shape;869;p12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PC_FD_002</a:t>
            </a:r>
            <a:endParaRPr/>
          </a:p>
        </p:txBody>
      </p:sp>
      <p:sp>
        <p:nvSpPr>
          <p:cNvPr id="870" name="Google Shape;870;p12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FUNGING_DEAL_VIEW.</a:t>
            </a:r>
            <a:endParaRPr/>
          </a:p>
        </p:txBody>
      </p:sp>
      <p:sp>
        <p:nvSpPr>
          <p:cNvPr id="871" name="Google Shape;871;p12"/>
          <p:cNvSpPr/>
          <p:nvPr/>
        </p:nvSpPr>
        <p:spPr>
          <a:xfrm>
            <a:off x="6930971" y="2072509"/>
            <a:ext cx="1379245" cy="32583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12"/>
          <p:cNvSpPr/>
          <p:nvPr/>
        </p:nvSpPr>
        <p:spPr>
          <a:xfrm>
            <a:off x="130822" y="2531300"/>
            <a:ext cx="1448596" cy="3518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카테고리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menu-button.png" id="873" name="Google Shape;87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93" y="2581208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2"/>
          <p:cNvSpPr/>
          <p:nvPr/>
        </p:nvSpPr>
        <p:spPr>
          <a:xfrm>
            <a:off x="130822" y="1107372"/>
            <a:ext cx="8268900" cy="6300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Curtain Banner Area (html) </a:t>
            </a:r>
            <a:endParaRPr/>
          </a:p>
        </p:txBody>
      </p:sp>
      <p:pic>
        <p:nvPicPr>
          <p:cNvPr id="875" name="Google Shape;87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202" y="2120358"/>
            <a:ext cx="1260000" cy="2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2"/>
          <p:cNvSpPr/>
          <p:nvPr/>
        </p:nvSpPr>
        <p:spPr>
          <a:xfrm>
            <a:off x="1679435" y="2568709"/>
            <a:ext cx="663078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이벤트   쿠폰&amp;혜택   추천   베스트   무료배송   신상   할인      </a:t>
            </a: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프리오더    </a:t>
            </a: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이럴 때, │ 아지트 │ 뮤직매거진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Google Shape;877;p12"/>
          <p:cNvCxnSpPr/>
          <p:nvPr/>
        </p:nvCxnSpPr>
        <p:spPr>
          <a:xfrm>
            <a:off x="130822" y="2531300"/>
            <a:ext cx="82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8" name="Google Shape;878;p12"/>
          <p:cNvSpPr/>
          <p:nvPr/>
        </p:nvSpPr>
        <p:spPr>
          <a:xfrm>
            <a:off x="5172819" y="1773985"/>
            <a:ext cx="31373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 │주문조회 │ 장바구니 │ 고객센터 │ 팬사인회 │ 매장안내 </a:t>
            </a:r>
            <a:endParaRPr/>
          </a:p>
        </p:txBody>
      </p:sp>
      <p:pic>
        <p:nvPicPr>
          <p:cNvPr descr="C:\Users\K\Downloads\search.png" id="879" name="Google Shape;87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2462" y="2145426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2"/>
          <p:cNvSpPr/>
          <p:nvPr/>
        </p:nvSpPr>
        <p:spPr>
          <a:xfrm>
            <a:off x="6932979" y="2106240"/>
            <a:ext cx="14339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에어팟케이스…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7906744" y="2075462"/>
            <a:ext cx="379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▲</a:t>
            </a:r>
            <a:endParaRPr sz="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99+</a:t>
            </a:r>
            <a:endParaRPr/>
          </a:p>
        </p:txBody>
      </p:sp>
      <p:sp>
        <p:nvSpPr>
          <p:cNvPr id="882" name="Google Shape;882;p12"/>
          <p:cNvSpPr/>
          <p:nvPr/>
        </p:nvSpPr>
        <p:spPr>
          <a:xfrm>
            <a:off x="4936830" y="2068314"/>
            <a:ext cx="3373386" cy="334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샤오미를 쓰는 이유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2"/>
          <p:cNvSpPr/>
          <p:nvPr/>
        </p:nvSpPr>
        <p:spPr>
          <a:xfrm>
            <a:off x="1695291" y="2481423"/>
            <a:ext cx="6664033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2"/>
          <p:cNvSpPr/>
          <p:nvPr/>
        </p:nvSpPr>
        <p:spPr>
          <a:xfrm>
            <a:off x="4887317" y="1998010"/>
            <a:ext cx="3472007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85" name="Google Shape;885;p12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영역은 현재 상세페이지 화면으로 개선되거나 변경되지 않고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기존과 동일한 컬럼으로 유지됩니다. 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진행중 구성 컬럼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달성금액 </a:t>
                      </a:r>
                      <a:b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 초과시 (Blue색상)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 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달성률 BAR 색상 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D-DAY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아이콘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 copy (Admin에서 설정된</a:t>
                      </a:r>
                      <a:b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목표금액은 VOLD 처리하여 노출)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참여시 :  선주문 및 결제까지 완료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성사시 : 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미성사시 : 결제 취소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진행중, 종료,성공,실패 시 노출되는 화면 별도 정의 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886" name="Google Shape;886;p12"/>
          <p:cNvSpPr txBox="1"/>
          <p:nvPr/>
        </p:nvSpPr>
        <p:spPr>
          <a:xfrm>
            <a:off x="1370973" y="3033916"/>
            <a:ext cx="232179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&gt; 펀딩서비스 &gt; 핫트딜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2"/>
          <p:cNvSpPr txBox="1"/>
          <p:nvPr/>
        </p:nvSpPr>
        <p:spPr>
          <a:xfrm>
            <a:off x="1679435" y="2066149"/>
            <a:ext cx="3615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하드코딩1   하드코딩2   음반            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2"/>
          <p:cNvSpPr txBox="1"/>
          <p:nvPr/>
        </p:nvSpPr>
        <p:spPr>
          <a:xfrm>
            <a:off x="2461330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p12"/>
          <p:cNvSpPr txBox="1"/>
          <p:nvPr/>
        </p:nvSpPr>
        <p:spPr>
          <a:xfrm>
            <a:off x="3541182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12"/>
          <p:cNvSpPr/>
          <p:nvPr/>
        </p:nvSpPr>
        <p:spPr>
          <a:xfrm>
            <a:off x="278360" y="6568467"/>
            <a:ext cx="7938654" cy="187251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891" name="Google Shape;891;p12"/>
          <p:cNvSpPr/>
          <p:nvPr/>
        </p:nvSpPr>
        <p:spPr>
          <a:xfrm>
            <a:off x="949569" y="3507253"/>
            <a:ext cx="2971800" cy="26473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2" name="Google Shape;892;p12"/>
          <p:cNvCxnSpPr/>
          <p:nvPr/>
        </p:nvCxnSpPr>
        <p:spPr>
          <a:xfrm>
            <a:off x="782515" y="3249613"/>
            <a:ext cx="668191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3" name="Google Shape;893;p12"/>
          <p:cNvSpPr/>
          <p:nvPr/>
        </p:nvSpPr>
        <p:spPr>
          <a:xfrm>
            <a:off x="4116388" y="3534508"/>
            <a:ext cx="1800225" cy="2198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2"/>
          <p:cNvSpPr txBox="1"/>
          <p:nvPr/>
        </p:nvSpPr>
        <p:spPr>
          <a:xfrm>
            <a:off x="4116388" y="3536268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/>
          </a:p>
        </p:txBody>
      </p:sp>
      <p:sp>
        <p:nvSpPr>
          <p:cNvPr id="895" name="Google Shape;895;p12"/>
          <p:cNvSpPr/>
          <p:nvPr/>
        </p:nvSpPr>
        <p:spPr>
          <a:xfrm>
            <a:off x="4116388" y="3859824"/>
            <a:ext cx="3207604" cy="3077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2"/>
          <p:cNvSpPr txBox="1"/>
          <p:nvPr/>
        </p:nvSpPr>
        <p:spPr>
          <a:xfrm>
            <a:off x="4116388" y="3896754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/>
          </a:p>
        </p:txBody>
      </p:sp>
      <p:sp>
        <p:nvSpPr>
          <p:cNvPr id="897" name="Google Shape;897;p12"/>
          <p:cNvSpPr/>
          <p:nvPr/>
        </p:nvSpPr>
        <p:spPr>
          <a:xfrm>
            <a:off x="4116388" y="4448908"/>
            <a:ext cx="3409827" cy="160899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2"/>
          <p:cNvSpPr txBox="1"/>
          <p:nvPr/>
        </p:nvSpPr>
        <p:spPr>
          <a:xfrm>
            <a:off x="4218982" y="4547384"/>
            <a:ext cx="1327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r>
              <a:rPr b="1"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2"/>
          <p:cNvSpPr txBox="1"/>
          <p:nvPr/>
        </p:nvSpPr>
        <p:spPr>
          <a:xfrm>
            <a:off x="5848491" y="4476313"/>
            <a:ext cx="190485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달성금액 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1,270,000원</a:t>
            </a:r>
            <a:endParaRPr b="1" sz="11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1,000,000원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2"/>
          <p:cNvSpPr/>
          <p:nvPr/>
        </p:nvSpPr>
        <p:spPr>
          <a:xfrm>
            <a:off x="4378568" y="5574323"/>
            <a:ext cx="509955" cy="316523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2"/>
          <p:cNvSpPr txBox="1"/>
          <p:nvPr/>
        </p:nvSpPr>
        <p:spPr>
          <a:xfrm>
            <a:off x="4953000" y="5532121"/>
            <a:ext cx="21554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 1,000,000 이 달성되면,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 준비와 배송이 진행 됩니다. 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2"/>
          <p:cNvSpPr/>
          <p:nvPr/>
        </p:nvSpPr>
        <p:spPr>
          <a:xfrm>
            <a:off x="4018085" y="4352192"/>
            <a:ext cx="3596053" cy="18112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3" name="Google Shape;903;p12"/>
          <p:cNvCxnSpPr>
            <a:stCxn id="902" idx="3"/>
          </p:cNvCxnSpPr>
          <p:nvPr/>
        </p:nvCxnSpPr>
        <p:spPr>
          <a:xfrm flipH="1" rot="10800000">
            <a:off x="7614138" y="5029200"/>
            <a:ext cx="1125300" cy="22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4" name="Google Shape;904;p12"/>
          <p:cNvSpPr txBox="1"/>
          <p:nvPr/>
        </p:nvSpPr>
        <p:spPr>
          <a:xfrm>
            <a:off x="8878906" y="4899076"/>
            <a:ext cx="2260947" cy="246221"/>
          </a:xfrm>
          <a:prstGeom prst="rect">
            <a:avLst/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A영역 다음 페이지 별도 정의</a:t>
            </a:r>
            <a:endParaRPr b="1" sz="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12"/>
          <p:cNvSpPr/>
          <p:nvPr/>
        </p:nvSpPr>
        <p:spPr>
          <a:xfrm>
            <a:off x="5032131" y="2558561"/>
            <a:ext cx="445477" cy="2901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2"/>
          <p:cNvSpPr txBox="1"/>
          <p:nvPr/>
        </p:nvSpPr>
        <p:spPr>
          <a:xfrm>
            <a:off x="6146573" y="5314334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907" name="Google Shape;907;p12"/>
          <p:cNvSpPr txBox="1"/>
          <p:nvPr/>
        </p:nvSpPr>
        <p:spPr>
          <a:xfrm>
            <a:off x="6094387" y="5021260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pic>
        <p:nvPicPr>
          <p:cNvPr id="908" name="Google Shape;90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6689" y="4888816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99005" y="5206802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2"/>
          <p:cNvSpPr/>
          <p:nvPr/>
        </p:nvSpPr>
        <p:spPr>
          <a:xfrm>
            <a:off x="4362451" y="5122984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2"/>
          <p:cNvSpPr/>
          <p:nvPr/>
        </p:nvSpPr>
        <p:spPr>
          <a:xfrm>
            <a:off x="4362451" y="5392613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2"/>
          <p:cNvSpPr/>
          <p:nvPr/>
        </p:nvSpPr>
        <p:spPr>
          <a:xfrm>
            <a:off x="4371245" y="5131777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2"/>
          <p:cNvSpPr/>
          <p:nvPr/>
        </p:nvSpPr>
        <p:spPr>
          <a:xfrm>
            <a:off x="5698882" y="5383823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2"/>
          <p:cNvSpPr/>
          <p:nvPr/>
        </p:nvSpPr>
        <p:spPr>
          <a:xfrm>
            <a:off x="791307" y="3297115"/>
            <a:ext cx="3182815" cy="3024554"/>
          </a:xfrm>
          <a:prstGeom prst="rect">
            <a:avLst/>
          </a:prstGeom>
          <a:solidFill>
            <a:srgbClr val="BFBFBF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2"/>
          <p:cNvSpPr/>
          <p:nvPr/>
        </p:nvSpPr>
        <p:spPr>
          <a:xfrm>
            <a:off x="4012222" y="3472960"/>
            <a:ext cx="3584332" cy="759069"/>
          </a:xfrm>
          <a:prstGeom prst="rect">
            <a:avLst/>
          </a:prstGeom>
          <a:solidFill>
            <a:srgbClr val="BFBFBF">
              <a:alpha val="8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2"/>
          <p:cNvSpPr/>
          <p:nvPr/>
        </p:nvSpPr>
        <p:spPr>
          <a:xfrm>
            <a:off x="1001925" y="3543299"/>
            <a:ext cx="237790" cy="283765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7" name="Google Shape;917;p12"/>
          <p:cNvSpPr/>
          <p:nvPr/>
        </p:nvSpPr>
        <p:spPr>
          <a:xfrm>
            <a:off x="4175948" y="3543299"/>
            <a:ext cx="237790" cy="283765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918" name="Google Shape;918;p12"/>
          <p:cNvSpPr/>
          <p:nvPr/>
        </p:nvSpPr>
        <p:spPr>
          <a:xfrm>
            <a:off x="4032860" y="4173414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FUNDING_DEAL</a:t>
            </a:r>
            <a:endParaRPr/>
          </a:p>
        </p:txBody>
      </p:sp>
      <p:sp>
        <p:nvSpPr>
          <p:cNvPr id="924" name="Google Shape;924;p13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PC_FD_002</a:t>
            </a:r>
            <a:endParaRPr/>
          </a:p>
        </p:txBody>
      </p:sp>
      <p:sp>
        <p:nvSpPr>
          <p:cNvPr id="925" name="Google Shape;925;p13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FUNGING_DEAL_VIEW.</a:t>
            </a:r>
            <a:endParaRPr/>
          </a:p>
        </p:txBody>
      </p:sp>
      <p:sp>
        <p:nvSpPr>
          <p:cNvPr id="926" name="Google Shape;926;p13"/>
          <p:cNvSpPr/>
          <p:nvPr/>
        </p:nvSpPr>
        <p:spPr>
          <a:xfrm>
            <a:off x="2667000" y="1085850"/>
            <a:ext cx="3248025" cy="6762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7" name="Google Shape;9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6647" y="952500"/>
            <a:ext cx="2169104" cy="166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1950" y="2819399"/>
            <a:ext cx="4976636" cy="2563997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"/>
          <p:cNvSpPr/>
          <p:nvPr/>
        </p:nvSpPr>
        <p:spPr>
          <a:xfrm>
            <a:off x="1533525" y="942975"/>
            <a:ext cx="5248275" cy="45720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펀딩서비스로 등록된 상품은 해당영역에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펀딩서비스 관련 정보가 노출되며,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관련 정보는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상세PAGE 화면과 동일하게 노출</a:t>
            </a:r>
            <a:endParaRPr/>
          </a:p>
        </p:txBody>
      </p:sp>
      <p:graphicFrame>
        <p:nvGraphicFramePr>
          <p:cNvPr id="930" name="Google Shape;930;p13"/>
          <p:cNvGraphicFramePr/>
          <p:nvPr/>
        </p:nvGraphicFramePr>
        <p:xfrm>
          <a:off x="8465994" y="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125975"/>
                <a:gridCol w="3298875"/>
              </a:tblGrid>
              <a:tr h="1873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 hMerge="1"/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9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356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8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80175">
                <a:tc grid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"/>
          <p:cNvSpPr/>
          <p:nvPr/>
        </p:nvSpPr>
        <p:spPr>
          <a:xfrm>
            <a:off x="2198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2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14"/>
          <p:cNvSpPr/>
          <p:nvPr/>
        </p:nvSpPr>
        <p:spPr>
          <a:xfrm>
            <a:off x="130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1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4"/>
          <p:cNvSpPr/>
          <p:nvPr/>
        </p:nvSpPr>
        <p:spPr>
          <a:xfrm>
            <a:off x="4265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3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4"/>
          <p:cNvSpPr/>
          <p:nvPr/>
        </p:nvSpPr>
        <p:spPr>
          <a:xfrm>
            <a:off x="6333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4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4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FUNDING_DEAL</a:t>
            </a:r>
            <a:endParaRPr/>
          </a:p>
        </p:txBody>
      </p:sp>
      <p:sp>
        <p:nvSpPr>
          <p:cNvPr id="940" name="Google Shape;940;p14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PC_FD_002</a:t>
            </a:r>
            <a:endParaRPr/>
          </a:p>
        </p:txBody>
      </p:sp>
      <p:sp>
        <p:nvSpPr>
          <p:cNvPr id="941" name="Google Shape;941;p14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FUNGING_DEAL_주문결제_약관동의</a:t>
            </a: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6930971" y="2072509"/>
            <a:ext cx="1379245" cy="32583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4"/>
          <p:cNvSpPr/>
          <p:nvPr/>
        </p:nvSpPr>
        <p:spPr>
          <a:xfrm>
            <a:off x="130822" y="2531300"/>
            <a:ext cx="1448596" cy="3518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카테고리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menu-button.png" id="944" name="Google Shape;94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93" y="2581208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4"/>
          <p:cNvSpPr/>
          <p:nvPr/>
        </p:nvSpPr>
        <p:spPr>
          <a:xfrm>
            <a:off x="130822" y="1107372"/>
            <a:ext cx="8268900" cy="6300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Curtain Banner Area (html) </a:t>
            </a:r>
            <a:endParaRPr/>
          </a:p>
        </p:txBody>
      </p:sp>
      <p:pic>
        <p:nvPicPr>
          <p:cNvPr id="946" name="Google Shape;94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202" y="2120358"/>
            <a:ext cx="1260000" cy="2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4"/>
          <p:cNvSpPr/>
          <p:nvPr/>
        </p:nvSpPr>
        <p:spPr>
          <a:xfrm>
            <a:off x="1679435" y="2568709"/>
            <a:ext cx="663078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이벤트   쿠폰&amp;혜택   추천   베스트   무료배송   신상   할인      </a:t>
            </a: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프리오더    </a:t>
            </a: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이럴 때, │ 아지트 │ 뮤직매거진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8" name="Google Shape;948;p14"/>
          <p:cNvCxnSpPr/>
          <p:nvPr/>
        </p:nvCxnSpPr>
        <p:spPr>
          <a:xfrm>
            <a:off x="130822" y="2531300"/>
            <a:ext cx="82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9" name="Google Shape;949;p14"/>
          <p:cNvSpPr/>
          <p:nvPr/>
        </p:nvSpPr>
        <p:spPr>
          <a:xfrm>
            <a:off x="5172819" y="1773985"/>
            <a:ext cx="31373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 │주문조회 │ 장바구니 │ 고객센터 │ 팬사인회 │ 매장안내 </a:t>
            </a:r>
            <a:endParaRPr/>
          </a:p>
        </p:txBody>
      </p:sp>
      <p:pic>
        <p:nvPicPr>
          <p:cNvPr descr="C:\Users\K\Downloads\search.png" id="950" name="Google Shape;95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2462" y="2145426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4"/>
          <p:cNvSpPr/>
          <p:nvPr/>
        </p:nvSpPr>
        <p:spPr>
          <a:xfrm>
            <a:off x="6932979" y="2106240"/>
            <a:ext cx="14339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에어팟케이스…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4"/>
          <p:cNvSpPr/>
          <p:nvPr/>
        </p:nvSpPr>
        <p:spPr>
          <a:xfrm>
            <a:off x="7906744" y="2075462"/>
            <a:ext cx="379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▲</a:t>
            </a:r>
            <a:endParaRPr sz="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99+</a:t>
            </a:r>
            <a:endParaRPr/>
          </a:p>
        </p:txBody>
      </p:sp>
      <p:sp>
        <p:nvSpPr>
          <p:cNvPr id="953" name="Google Shape;953;p14"/>
          <p:cNvSpPr/>
          <p:nvPr/>
        </p:nvSpPr>
        <p:spPr>
          <a:xfrm>
            <a:off x="4936830" y="2068314"/>
            <a:ext cx="3373386" cy="334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샤오미를 쓰는 이유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14"/>
          <p:cNvSpPr/>
          <p:nvPr/>
        </p:nvSpPr>
        <p:spPr>
          <a:xfrm>
            <a:off x="1695291" y="2481423"/>
            <a:ext cx="6664033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4"/>
          <p:cNvSpPr/>
          <p:nvPr/>
        </p:nvSpPr>
        <p:spPr>
          <a:xfrm>
            <a:off x="4887317" y="1998010"/>
            <a:ext cx="3472007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6" name="Google Shape;956;p14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배송업체명 노출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Ex) 핫트랙스배송 , 업체개별배송  ( 관리자에서 선택 )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상품(핫트딜,핫트오더) 구매에 관한 이용약관 동의</a:t>
                      </a:r>
                      <a:endParaRPr b="1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주문결제 화면내 결제방법의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“주문 상품의 상품명,가격,배송 정보에 동의합니다.”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다음에 노출되는 이용약관 동의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957" name="Google Shape;957;p14"/>
          <p:cNvSpPr txBox="1"/>
          <p:nvPr/>
        </p:nvSpPr>
        <p:spPr>
          <a:xfrm>
            <a:off x="1679435" y="2066149"/>
            <a:ext cx="3615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하드코딩1   하드코딩2   음반            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4"/>
          <p:cNvSpPr txBox="1"/>
          <p:nvPr/>
        </p:nvSpPr>
        <p:spPr>
          <a:xfrm>
            <a:off x="2461330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9" name="Google Shape;959;p14"/>
          <p:cNvSpPr txBox="1"/>
          <p:nvPr/>
        </p:nvSpPr>
        <p:spPr>
          <a:xfrm>
            <a:off x="3541182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0" name="Google Shape;960;p14"/>
          <p:cNvSpPr/>
          <p:nvPr/>
        </p:nvSpPr>
        <p:spPr>
          <a:xfrm>
            <a:off x="5032131" y="2558561"/>
            <a:ext cx="445477" cy="290147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4"/>
          <p:cNvSpPr/>
          <p:nvPr/>
        </p:nvSpPr>
        <p:spPr>
          <a:xfrm>
            <a:off x="8660424" y="4950069"/>
            <a:ext cx="2576146" cy="1230923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ko-KR" sz="1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펀딩서비스</a:t>
            </a:r>
            <a:endParaRPr sz="1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핫트딜 (가칭)</a:t>
            </a:r>
            <a:endParaRPr/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핫트오더 (가칭)</a:t>
            </a:r>
            <a:endParaRPr/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Calibri"/>
              <a:buChar char="-"/>
            </a:pPr>
            <a:r>
              <a:rPr lang="ko-KR" sz="14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공통 사용 이용약관</a:t>
            </a:r>
            <a:endParaRPr/>
          </a:p>
        </p:txBody>
      </p:sp>
      <p:sp>
        <p:nvSpPr>
          <p:cNvPr id="962" name="Google Shape;962;p14"/>
          <p:cNvSpPr/>
          <p:nvPr/>
        </p:nvSpPr>
        <p:spPr>
          <a:xfrm>
            <a:off x="351526" y="4255955"/>
            <a:ext cx="5275552" cy="92328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스마일페이 안내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앱 설치 없이 </a:t>
            </a: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G마켓/옥션 ID 로그인 또는 회원가입</a:t>
            </a: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후 간편 결제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국내 신용/체크 카드 등록 후 이용 가능(은행 계좌이체 불가)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 결제 금액의 </a:t>
            </a: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0.5% 스마일캐시 적립</a:t>
            </a: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(1회 최대 5천 원)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스마일캐시는 </a:t>
            </a:r>
            <a:r>
              <a:rPr b="1"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교보핫트랙스</a:t>
            </a: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및 G마켓, 옥션, G9 등에서 사용 가능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4"/>
          <p:cNvSpPr/>
          <p:nvPr/>
        </p:nvSpPr>
        <p:spPr>
          <a:xfrm>
            <a:off x="487394" y="2938819"/>
            <a:ext cx="13882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 방법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14"/>
          <p:cNvCxnSpPr/>
          <p:nvPr/>
        </p:nvCxnSpPr>
        <p:spPr>
          <a:xfrm flipH="1" rot="10800000">
            <a:off x="351525" y="3200404"/>
            <a:ext cx="5319513" cy="2132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5" name="Google Shape;965;p14"/>
          <p:cNvSpPr/>
          <p:nvPr/>
        </p:nvSpPr>
        <p:spPr>
          <a:xfrm>
            <a:off x="3235088" y="3247352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휴대폰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14"/>
          <p:cNvSpPr/>
          <p:nvPr/>
        </p:nvSpPr>
        <p:spPr>
          <a:xfrm>
            <a:off x="4462967" y="3247352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가상계좌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4"/>
          <p:cNvSpPr/>
          <p:nvPr/>
        </p:nvSpPr>
        <p:spPr>
          <a:xfrm>
            <a:off x="779330" y="3772830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14"/>
          <p:cNvSpPr/>
          <p:nvPr/>
        </p:nvSpPr>
        <p:spPr>
          <a:xfrm>
            <a:off x="2007209" y="3772830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4"/>
          <p:cNvSpPr/>
          <p:nvPr/>
        </p:nvSpPr>
        <p:spPr>
          <a:xfrm>
            <a:off x="5838688" y="5483260"/>
            <a:ext cx="2531588" cy="470993"/>
          </a:xfrm>
          <a:prstGeom prst="roundRect">
            <a:avLst>
              <a:gd fmla="val 0" name="adj"/>
            </a:avLst>
          </a:prstGeom>
          <a:solidFill>
            <a:srgbClr val="3F3F3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결제하기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4"/>
          <p:cNvSpPr/>
          <p:nvPr/>
        </p:nvSpPr>
        <p:spPr>
          <a:xfrm>
            <a:off x="3233240" y="3772830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Smile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14"/>
          <p:cNvSpPr/>
          <p:nvPr/>
        </p:nvSpPr>
        <p:spPr>
          <a:xfrm>
            <a:off x="4464524" y="3772830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PAYCO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4"/>
          <p:cNvSpPr/>
          <p:nvPr/>
        </p:nvSpPr>
        <p:spPr>
          <a:xfrm>
            <a:off x="5812312" y="3190791"/>
            <a:ext cx="2531588" cy="15834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3" name="Google Shape;973;p14"/>
          <p:cNvCxnSpPr/>
          <p:nvPr/>
        </p:nvCxnSpPr>
        <p:spPr>
          <a:xfrm flipH="1" rot="10800000">
            <a:off x="5946924" y="3424806"/>
            <a:ext cx="2331313" cy="7004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4" name="Google Shape;974;p14"/>
          <p:cNvCxnSpPr/>
          <p:nvPr/>
        </p:nvCxnSpPr>
        <p:spPr>
          <a:xfrm flipH="1" rot="10800000">
            <a:off x="5946924" y="3671329"/>
            <a:ext cx="2331313" cy="7427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5" name="Google Shape;975;p14"/>
          <p:cNvSpPr/>
          <p:nvPr/>
        </p:nvSpPr>
        <p:spPr>
          <a:xfrm>
            <a:off x="5946924" y="3200978"/>
            <a:ext cx="11488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상품금액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4"/>
          <p:cNvSpPr/>
          <p:nvPr/>
        </p:nvSpPr>
        <p:spPr>
          <a:xfrm>
            <a:off x="5946924" y="3447924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배송비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4"/>
          <p:cNvSpPr/>
          <p:nvPr/>
        </p:nvSpPr>
        <p:spPr>
          <a:xfrm>
            <a:off x="5946924" y="3686029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주문금액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4"/>
          <p:cNvSpPr/>
          <p:nvPr/>
        </p:nvSpPr>
        <p:spPr>
          <a:xfrm>
            <a:off x="7097651" y="3200978"/>
            <a:ext cx="1148820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100,000원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4"/>
          <p:cNvSpPr/>
          <p:nvPr/>
        </p:nvSpPr>
        <p:spPr>
          <a:xfrm>
            <a:off x="7329374" y="3447924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100,000원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4"/>
          <p:cNvSpPr/>
          <p:nvPr/>
        </p:nvSpPr>
        <p:spPr>
          <a:xfrm>
            <a:off x="7117888" y="3686029"/>
            <a:ext cx="116034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200,000원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1" name="Google Shape;981;p14"/>
          <p:cNvCxnSpPr/>
          <p:nvPr/>
        </p:nvCxnSpPr>
        <p:spPr>
          <a:xfrm flipH="1" rot="10800000">
            <a:off x="5946924" y="3903562"/>
            <a:ext cx="2331313" cy="23117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2" name="Google Shape;982;p14"/>
          <p:cNvCxnSpPr/>
          <p:nvPr/>
        </p:nvCxnSpPr>
        <p:spPr>
          <a:xfrm flipH="1" rot="10800000">
            <a:off x="5946924" y="4150085"/>
            <a:ext cx="2331313" cy="74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3" name="Google Shape;983;p14"/>
          <p:cNvSpPr/>
          <p:nvPr/>
        </p:nvSpPr>
        <p:spPr>
          <a:xfrm>
            <a:off x="5946924" y="3926679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할인금액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4"/>
          <p:cNvSpPr/>
          <p:nvPr/>
        </p:nvSpPr>
        <p:spPr>
          <a:xfrm>
            <a:off x="5946924" y="4164784"/>
            <a:ext cx="9170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총 결제금액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4"/>
          <p:cNvSpPr/>
          <p:nvPr/>
        </p:nvSpPr>
        <p:spPr>
          <a:xfrm>
            <a:off x="7329374" y="3926679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Arial"/>
              <a:buNone/>
            </a:pPr>
            <a:r>
              <a:rPr lang="ko-KR" sz="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10,000</a:t>
            </a: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14"/>
          <p:cNvSpPr/>
          <p:nvPr/>
        </p:nvSpPr>
        <p:spPr>
          <a:xfrm>
            <a:off x="7117888" y="4164784"/>
            <a:ext cx="11603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"/>
              <a:buFont typeface="Arial"/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190,000</a:t>
            </a: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7" name="Google Shape;987;p14"/>
          <p:cNvCxnSpPr/>
          <p:nvPr/>
        </p:nvCxnSpPr>
        <p:spPr>
          <a:xfrm flipH="1" rot="10800000">
            <a:off x="5946924" y="4466360"/>
            <a:ext cx="2331313" cy="1498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8" name="Google Shape;988;p14"/>
          <p:cNvSpPr/>
          <p:nvPr/>
        </p:nvSpPr>
        <p:spPr>
          <a:xfrm>
            <a:off x="5946924" y="4489478"/>
            <a:ext cx="15984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통합포인트 적립 예정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14"/>
          <p:cNvSpPr/>
          <p:nvPr/>
        </p:nvSpPr>
        <p:spPr>
          <a:xfrm>
            <a:off x="7329374" y="4489478"/>
            <a:ext cx="91709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199원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14"/>
          <p:cNvSpPr/>
          <p:nvPr/>
        </p:nvSpPr>
        <p:spPr>
          <a:xfrm>
            <a:off x="5812312" y="2938819"/>
            <a:ext cx="138823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 금액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4"/>
          <p:cNvSpPr/>
          <p:nvPr/>
        </p:nvSpPr>
        <p:spPr>
          <a:xfrm>
            <a:off x="779330" y="3262982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신용카드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4"/>
          <p:cNvSpPr/>
          <p:nvPr/>
        </p:nvSpPr>
        <p:spPr>
          <a:xfrm>
            <a:off x="2007209" y="3262982"/>
            <a:ext cx="1141800" cy="437496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 계좌이체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14"/>
          <p:cNvGrpSpPr/>
          <p:nvPr/>
        </p:nvGrpSpPr>
        <p:grpSpPr>
          <a:xfrm>
            <a:off x="5856717" y="4899958"/>
            <a:ext cx="2513561" cy="538569"/>
            <a:chOff x="3581399" y="2411680"/>
            <a:chExt cx="2513561" cy="538569"/>
          </a:xfrm>
        </p:grpSpPr>
        <p:sp>
          <p:nvSpPr>
            <p:cNvPr id="994" name="Google Shape;994;p14"/>
            <p:cNvSpPr/>
            <p:nvPr/>
          </p:nvSpPr>
          <p:spPr>
            <a:xfrm>
              <a:off x="3692389" y="2411680"/>
              <a:ext cx="2402571" cy="538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 상품의 상품명, 가격, 배송 정보에 </a:t>
              </a:r>
              <a:endParaRPr b="1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b="1" lang="ko-KR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동의 합니다.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(전자상거래법 제8조 2항) </a:t>
              </a:r>
              <a:endPara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3581399" y="2446663"/>
              <a:ext cx="160867" cy="160867"/>
            </a:xfrm>
            <a:prstGeom prst="roundRect">
              <a:avLst>
                <a:gd fmla="val 397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6" name="Google Shape;996;p14"/>
          <p:cNvCxnSpPr/>
          <p:nvPr/>
        </p:nvCxnSpPr>
        <p:spPr>
          <a:xfrm>
            <a:off x="351525" y="5193022"/>
            <a:ext cx="5275552" cy="323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7" name="Google Shape;997;p14"/>
          <p:cNvSpPr/>
          <p:nvPr/>
        </p:nvSpPr>
        <p:spPr>
          <a:xfrm>
            <a:off x="413239" y="5600697"/>
            <a:ext cx="5301762" cy="174087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4"/>
          <p:cNvSpPr/>
          <p:nvPr/>
        </p:nvSpPr>
        <p:spPr>
          <a:xfrm>
            <a:off x="425848" y="5345679"/>
            <a:ext cx="353948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펀딩서비스 상품(핫트딜,핫트오더) 구매에 관한 이용약관 동의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4"/>
          <p:cNvSpPr/>
          <p:nvPr/>
        </p:nvSpPr>
        <p:spPr>
          <a:xfrm>
            <a:off x="509953" y="5676008"/>
            <a:ext cx="5081956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핫트딜의 기본 판매조건 충족시 딜이 성공됩니다. 딜 성공 이후라도 해당기간이 종료되면 자동으로 딜은 종료됩니다.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딜이 종료되면 ( 익일 오후 6시 ) 에 일괄 결제가 진행됩니다.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 정책에 따라 관련 제반 사항을 반드시 확인하시기 바랍니다.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주문제작 상품의 경우 교환/반품사유(제품의 하자 및 기타 전자상거래등에서 정하는 사유)에 해당되지 않는 상품은 교환/반품/환불이 불가능합니다.(상품불량으로 인한 교환/반품/환불은 가능)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핫트딜 상품과 핫트오더 상품은 핫트랙스의 모든 쿠폰혜택 적용 및 카트혜택이 제외됩니다.</a:t>
            </a:r>
            <a:endParaRPr/>
          </a:p>
          <a:p>
            <a:pPr indent="-1079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 상품은 일반상품과 동일하게 전자상거래법 제8조 2항을 동일하게 적용합니다.</a:t>
            </a:r>
            <a:endParaRPr/>
          </a:p>
        </p:txBody>
      </p:sp>
      <p:sp>
        <p:nvSpPr>
          <p:cNvPr id="1000" name="Google Shape;1000;p14"/>
          <p:cNvSpPr/>
          <p:nvPr/>
        </p:nvSpPr>
        <p:spPr>
          <a:xfrm>
            <a:off x="386861" y="5580183"/>
            <a:ext cx="5398478" cy="177018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4"/>
          <p:cNvSpPr/>
          <p:nvPr/>
        </p:nvSpPr>
        <p:spPr>
          <a:xfrm>
            <a:off x="465149" y="7420713"/>
            <a:ext cx="132729" cy="135289"/>
          </a:xfrm>
          <a:prstGeom prst="roundRect">
            <a:avLst>
              <a:gd fmla="val 397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14"/>
          <p:cNvSpPr/>
          <p:nvPr/>
        </p:nvSpPr>
        <p:spPr>
          <a:xfrm>
            <a:off x="611309" y="7386528"/>
            <a:ext cx="304146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펀딩서비스 상품 구매에 관한 이용약관에 동의합니다.</a:t>
            </a:r>
            <a:endParaRPr/>
          </a:p>
        </p:txBody>
      </p:sp>
      <p:sp>
        <p:nvSpPr>
          <p:cNvPr id="1003" name="Google Shape;1003;p14"/>
          <p:cNvSpPr/>
          <p:nvPr/>
        </p:nvSpPr>
        <p:spPr>
          <a:xfrm>
            <a:off x="343022" y="5240213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4"/>
          <p:cNvSpPr/>
          <p:nvPr/>
        </p:nvSpPr>
        <p:spPr>
          <a:xfrm>
            <a:off x="8433047" y="3061929"/>
            <a:ext cx="3847541" cy="143779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주문/결제 페이지 상단 영역 캡처 이미지 삽입  또는 ‘주문결제 페이지 상단 공통 영역’이라고 별도 표시해주시면 좋을 것 같습니다.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5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핫트딜 상세화면 노출 CASE ( PC,MO 공통 )</a:t>
            </a:r>
            <a:endParaRPr/>
          </a:p>
        </p:txBody>
      </p:sp>
      <p:sp>
        <p:nvSpPr>
          <p:cNvPr id="1010" name="Google Shape;1010;p15"/>
          <p:cNvSpPr txBox="1"/>
          <p:nvPr/>
        </p:nvSpPr>
        <p:spPr>
          <a:xfrm>
            <a:off x="809934" y="901186"/>
            <a:ext cx="197722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진행중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5"/>
          <p:cNvSpPr/>
          <p:nvPr/>
        </p:nvSpPr>
        <p:spPr>
          <a:xfrm>
            <a:off x="910861" y="4345599"/>
            <a:ext cx="3409827" cy="160899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15"/>
          <p:cNvSpPr txBox="1"/>
          <p:nvPr/>
        </p:nvSpPr>
        <p:spPr>
          <a:xfrm>
            <a:off x="1013455" y="4444075"/>
            <a:ext cx="1327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r>
              <a:rPr b="1"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5"/>
          <p:cNvSpPr/>
          <p:nvPr/>
        </p:nvSpPr>
        <p:spPr>
          <a:xfrm>
            <a:off x="1173041" y="5479806"/>
            <a:ext cx="509955" cy="316523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15"/>
          <p:cNvSpPr txBox="1"/>
          <p:nvPr/>
        </p:nvSpPr>
        <p:spPr>
          <a:xfrm>
            <a:off x="4669758" y="901186"/>
            <a:ext cx="1915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성공 종료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15"/>
          <p:cNvSpPr txBox="1"/>
          <p:nvPr/>
        </p:nvSpPr>
        <p:spPr>
          <a:xfrm>
            <a:off x="809934" y="3714723"/>
            <a:ext cx="341916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목표금액 미달성 진행시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15"/>
          <p:cNvSpPr txBox="1"/>
          <p:nvPr/>
        </p:nvSpPr>
        <p:spPr>
          <a:xfrm>
            <a:off x="1009791" y="4081389"/>
            <a:ext cx="317510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판매금액 및 퍼센트 표기 색상 </a:t>
            </a: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색상으로 노출</a:t>
            </a:r>
            <a:endParaRPr b="1" sz="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5"/>
          <p:cNvSpPr txBox="1"/>
          <p:nvPr/>
        </p:nvSpPr>
        <p:spPr>
          <a:xfrm>
            <a:off x="4669758" y="3335925"/>
            <a:ext cx="191567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실패 종료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8" name="Google Shape;1018;p15"/>
          <p:cNvCxnSpPr/>
          <p:nvPr/>
        </p:nvCxnSpPr>
        <p:spPr>
          <a:xfrm flipH="1" rot="10800000">
            <a:off x="940777" y="3385038"/>
            <a:ext cx="7148146" cy="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19" name="Google Shape;1019;p15"/>
          <p:cNvSpPr txBox="1"/>
          <p:nvPr/>
        </p:nvSpPr>
        <p:spPr>
          <a:xfrm>
            <a:off x="1150468" y="2991146"/>
            <a:ext cx="31751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Icon concept keyword :  파이팅 , 함박웃음, 미소 </a:t>
            </a:r>
            <a:endParaRPr/>
          </a:p>
        </p:txBody>
      </p:sp>
      <p:sp>
        <p:nvSpPr>
          <p:cNvPr id="1020" name="Google Shape;1020;p15"/>
          <p:cNvSpPr txBox="1"/>
          <p:nvPr/>
        </p:nvSpPr>
        <p:spPr>
          <a:xfrm>
            <a:off x="4931160" y="2991146"/>
            <a:ext cx="31751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Icon concept keyword :  성공 , 정상정복, 팡파레 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15"/>
          <p:cNvSpPr txBox="1"/>
          <p:nvPr/>
        </p:nvSpPr>
        <p:spPr>
          <a:xfrm>
            <a:off x="1168052" y="6006456"/>
            <a:ext cx="317510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Icon concept keyword :  다짐, 기도, 소원 </a:t>
            </a:r>
            <a:endParaRPr/>
          </a:p>
        </p:txBody>
      </p:sp>
      <p:sp>
        <p:nvSpPr>
          <p:cNvPr id="1022" name="Google Shape;1022;p15"/>
          <p:cNvSpPr txBox="1"/>
          <p:nvPr/>
        </p:nvSpPr>
        <p:spPr>
          <a:xfrm>
            <a:off x="8555956" y="741459"/>
            <a:ext cx="2359694" cy="5940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달성 </a:t>
            </a: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진행중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구성 컬럼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달성금액 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 초과시 (Blue색상)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달성률 BAR 색상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D-DAY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아이콘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copy (Admin에서 설정된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목표금액은 VOLD 처리하여 노출)</a:t>
            </a:r>
            <a:endParaRPr/>
          </a:p>
          <a:p>
            <a:pPr indent="-1079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미달성 </a:t>
            </a: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진행중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구성 컬럼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달성금액 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 미달시 (Red색상)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현재달성률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 미달시 (Red색상)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D-DAY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아이콘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copy (Admin에서 설정된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목표금액은 VOLD 처리하여 노출)</a:t>
            </a:r>
            <a:endParaRPr/>
          </a:p>
          <a:p>
            <a:pPr indent="-1079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성공 </a:t>
            </a: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종료시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구성 컬럼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달성금액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  (성공종료 -Blue색상)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달성률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D-DAY 는 종료상태로 노출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아이콘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-"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copy (Admin에서 설정된</a:t>
            </a:r>
            <a:b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목표금액은 VOLD 처리하여 노출)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성공 </a:t>
            </a:r>
            <a:r>
              <a:rPr b="1"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실패시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핫트딜 참여한 고객이 받는 알림톡 내용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 해당 화면은 Design 요소 아님</a:t>
            </a:r>
            <a:endParaRPr b="1" sz="1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5"/>
          <p:cNvSpPr txBox="1"/>
          <p:nvPr/>
        </p:nvSpPr>
        <p:spPr>
          <a:xfrm>
            <a:off x="4667391" y="3728964"/>
            <a:ext cx="31751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핫트딜 실패시 해당 딜은 Hidden 처리 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따라서 아래와 같은 알림톡을 발송 합니다.</a:t>
            </a:r>
            <a:endParaRPr b="1" sz="9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4" name="Google Shape;102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563" y="4143374"/>
            <a:ext cx="2328862" cy="2647952"/>
          </a:xfrm>
          <a:prstGeom prst="rect">
            <a:avLst/>
          </a:prstGeom>
          <a:noFill/>
          <a:ln cap="flat" cmpd="sng" w="9525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5" name="Google Shape;1025;p15"/>
          <p:cNvSpPr txBox="1"/>
          <p:nvPr/>
        </p:nvSpPr>
        <p:spPr>
          <a:xfrm>
            <a:off x="5000625" y="4626510"/>
            <a:ext cx="2155442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[핫트랙스]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참여하신 핫트딜이 실패로 종료되었습니다.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-상품명 : OOOOOOOOO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-핫트딜 참여일 : 2021.01.15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-핫트딜 종료일 : 2021.01.31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참여하신 핫트딜이 조건을 달성하지 못하여 아쉽게도 실패 종료하게 되었습니다. 더욱 좋은 모습으로 다시 찾아뵙겠습니다.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실패딜의 경우 </a:t>
            </a: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영업일기준 7일이내</a:t>
            </a:r>
            <a:endParaRPr b="1"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환불이 일괄 진행될 예정입니다.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기타 문의사항</a:t>
            </a:r>
            <a:endParaRPr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고객센터  1661-1112</a:t>
            </a:r>
            <a:endParaRPr/>
          </a:p>
        </p:txBody>
      </p:sp>
      <p:sp>
        <p:nvSpPr>
          <p:cNvPr id="1026" name="Google Shape;1026;p15"/>
          <p:cNvSpPr/>
          <p:nvPr/>
        </p:nvSpPr>
        <p:spPr>
          <a:xfrm>
            <a:off x="4818919" y="4095750"/>
            <a:ext cx="2458182" cy="276225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15"/>
          <p:cNvSpPr/>
          <p:nvPr/>
        </p:nvSpPr>
        <p:spPr>
          <a:xfrm>
            <a:off x="8438419" y="5867400"/>
            <a:ext cx="2458182" cy="6953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28" name="Google Shape;1028;p15"/>
          <p:cNvCxnSpPr>
            <a:stCxn id="1026" idx="3"/>
            <a:endCxn id="1027" idx="1"/>
          </p:cNvCxnSpPr>
          <p:nvPr/>
        </p:nvCxnSpPr>
        <p:spPr>
          <a:xfrm>
            <a:off x="7277101" y="5476875"/>
            <a:ext cx="1161300" cy="7383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29" name="Google Shape;1029;p15"/>
          <p:cNvSpPr/>
          <p:nvPr/>
        </p:nvSpPr>
        <p:spPr>
          <a:xfrm>
            <a:off x="906463" y="1334233"/>
            <a:ext cx="3409827" cy="160899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0" name="Google Shape;1030;p15"/>
          <p:cNvSpPr txBox="1"/>
          <p:nvPr/>
        </p:nvSpPr>
        <p:spPr>
          <a:xfrm>
            <a:off x="1009057" y="1432709"/>
            <a:ext cx="1327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r>
              <a:rPr b="1"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5"/>
          <p:cNvSpPr/>
          <p:nvPr/>
        </p:nvSpPr>
        <p:spPr>
          <a:xfrm>
            <a:off x="1168643" y="2497748"/>
            <a:ext cx="509955" cy="316523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2" name="Google Shape;1032;p15"/>
          <p:cNvSpPr txBox="1"/>
          <p:nvPr/>
        </p:nvSpPr>
        <p:spPr>
          <a:xfrm>
            <a:off x="1743075" y="2455546"/>
            <a:ext cx="21554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이 달성되면,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 준비와 배송이 진행 됩니다. </a:t>
            </a:r>
            <a:endParaRPr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5"/>
          <p:cNvSpPr txBox="1"/>
          <p:nvPr/>
        </p:nvSpPr>
        <p:spPr>
          <a:xfrm>
            <a:off x="2936648" y="2199659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1034" name="Google Shape;1034;p15"/>
          <p:cNvSpPr txBox="1"/>
          <p:nvPr/>
        </p:nvSpPr>
        <p:spPr>
          <a:xfrm>
            <a:off x="2884462" y="1906585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pic>
        <p:nvPicPr>
          <p:cNvPr id="1035" name="Google Shape;10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764" y="1774141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080" y="2092127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15"/>
          <p:cNvSpPr/>
          <p:nvPr/>
        </p:nvSpPr>
        <p:spPr>
          <a:xfrm>
            <a:off x="1152526" y="2008309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15"/>
          <p:cNvSpPr/>
          <p:nvPr/>
        </p:nvSpPr>
        <p:spPr>
          <a:xfrm>
            <a:off x="1152526" y="2277938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15"/>
          <p:cNvSpPr/>
          <p:nvPr/>
        </p:nvSpPr>
        <p:spPr>
          <a:xfrm>
            <a:off x="1161320" y="2017102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15"/>
          <p:cNvSpPr/>
          <p:nvPr/>
        </p:nvSpPr>
        <p:spPr>
          <a:xfrm>
            <a:off x="2488957" y="2269148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41" name="Google Shape;104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00765" y="1758732"/>
            <a:ext cx="204836" cy="227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15"/>
          <p:cNvSpPr txBox="1"/>
          <p:nvPr/>
        </p:nvSpPr>
        <p:spPr>
          <a:xfrm>
            <a:off x="2781441" y="1352113"/>
            <a:ext cx="157148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달성금액 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1,270,000원</a:t>
            </a:r>
            <a:endParaRPr b="1" sz="11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1,000,000원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5"/>
          <p:cNvSpPr/>
          <p:nvPr/>
        </p:nvSpPr>
        <p:spPr>
          <a:xfrm>
            <a:off x="4697413" y="1334233"/>
            <a:ext cx="3409827" cy="160899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15"/>
          <p:cNvSpPr txBox="1"/>
          <p:nvPr/>
        </p:nvSpPr>
        <p:spPr>
          <a:xfrm>
            <a:off x="4800007" y="1432709"/>
            <a:ext cx="1327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r>
              <a:rPr b="1"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5"/>
          <p:cNvSpPr/>
          <p:nvPr/>
        </p:nvSpPr>
        <p:spPr>
          <a:xfrm>
            <a:off x="4959593" y="2497748"/>
            <a:ext cx="509955" cy="316523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ICON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6" name="Google Shape;1046;p15"/>
          <p:cNvSpPr txBox="1"/>
          <p:nvPr/>
        </p:nvSpPr>
        <p:spPr>
          <a:xfrm>
            <a:off x="5534025" y="2455546"/>
            <a:ext cx="21554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이 달성되면,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 준비와 배송이 진행 됩니다. </a:t>
            </a:r>
            <a:endParaRPr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5"/>
          <p:cNvSpPr txBox="1"/>
          <p:nvPr/>
        </p:nvSpPr>
        <p:spPr>
          <a:xfrm>
            <a:off x="6727598" y="2199659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b="1" sz="1000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15"/>
          <p:cNvSpPr txBox="1"/>
          <p:nvPr/>
        </p:nvSpPr>
        <p:spPr>
          <a:xfrm>
            <a:off x="6675412" y="1906585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달성률150% </a:t>
            </a:r>
            <a:endParaRPr/>
          </a:p>
        </p:txBody>
      </p:sp>
      <p:sp>
        <p:nvSpPr>
          <p:cNvPr id="1049" name="Google Shape;1049;p15"/>
          <p:cNvSpPr/>
          <p:nvPr/>
        </p:nvSpPr>
        <p:spPr>
          <a:xfrm>
            <a:off x="4943476" y="2008309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0" name="Google Shape;1050;p15"/>
          <p:cNvSpPr/>
          <p:nvPr/>
        </p:nvSpPr>
        <p:spPr>
          <a:xfrm>
            <a:off x="4943476" y="2277938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1" name="Google Shape;1051;p15"/>
          <p:cNvSpPr/>
          <p:nvPr/>
        </p:nvSpPr>
        <p:spPr>
          <a:xfrm>
            <a:off x="4952270" y="2017102"/>
            <a:ext cx="1696180" cy="45719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2" name="Google Shape;105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29273" y="2095500"/>
            <a:ext cx="156224" cy="1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5"/>
          <p:cNvSpPr txBox="1"/>
          <p:nvPr/>
        </p:nvSpPr>
        <p:spPr>
          <a:xfrm>
            <a:off x="6562866" y="1352113"/>
            <a:ext cx="157148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달성금액 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1,500,000원</a:t>
            </a:r>
            <a:endParaRPr b="1" sz="11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1,000,000원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5"/>
          <p:cNvSpPr txBox="1"/>
          <p:nvPr/>
        </p:nvSpPr>
        <p:spPr>
          <a:xfrm>
            <a:off x="2781441" y="4352488"/>
            <a:ext cx="157148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달성금액 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ko-KR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770,000원</a:t>
            </a:r>
            <a:endParaRPr b="1" sz="11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1,000,000원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5"/>
          <p:cNvSpPr txBox="1"/>
          <p:nvPr/>
        </p:nvSpPr>
        <p:spPr>
          <a:xfrm>
            <a:off x="2936648" y="5180984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1056" name="Google Shape;1056;p15"/>
          <p:cNvSpPr txBox="1"/>
          <p:nvPr/>
        </p:nvSpPr>
        <p:spPr>
          <a:xfrm>
            <a:off x="2846362" y="4887910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달성률77% </a:t>
            </a:r>
            <a:endParaRPr/>
          </a:p>
        </p:txBody>
      </p:sp>
      <p:pic>
        <p:nvPicPr>
          <p:cNvPr id="1057" name="Google Shape;105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764" y="4755466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080" y="5073452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5"/>
          <p:cNvSpPr/>
          <p:nvPr/>
        </p:nvSpPr>
        <p:spPr>
          <a:xfrm>
            <a:off x="1152526" y="4989634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0" name="Google Shape;1060;p15"/>
          <p:cNvSpPr/>
          <p:nvPr/>
        </p:nvSpPr>
        <p:spPr>
          <a:xfrm>
            <a:off x="1152526" y="5259263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1" name="Google Shape;1061;p15"/>
          <p:cNvSpPr/>
          <p:nvPr/>
        </p:nvSpPr>
        <p:spPr>
          <a:xfrm>
            <a:off x="1161320" y="4998427"/>
            <a:ext cx="1257298" cy="52754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2" name="Google Shape;1062;p15"/>
          <p:cNvSpPr/>
          <p:nvPr/>
        </p:nvSpPr>
        <p:spPr>
          <a:xfrm>
            <a:off x="2488957" y="5250473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3" name="Google Shape;1063;p15"/>
          <p:cNvSpPr txBox="1"/>
          <p:nvPr/>
        </p:nvSpPr>
        <p:spPr>
          <a:xfrm>
            <a:off x="1743075" y="5455921"/>
            <a:ext cx="21554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1,000,000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이 달성되면,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 준비와 배송이 진행 됩니다. </a:t>
            </a:r>
            <a:endParaRPr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"/>
          <p:cNvSpPr/>
          <p:nvPr/>
        </p:nvSpPr>
        <p:spPr>
          <a:xfrm>
            <a:off x="158262" y="3349869"/>
            <a:ext cx="3200400" cy="536331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9" name="Google Shape;1069;p16"/>
          <p:cNvSpPr/>
          <p:nvPr/>
        </p:nvSpPr>
        <p:spPr>
          <a:xfrm>
            <a:off x="3780692" y="2083777"/>
            <a:ext cx="2646485" cy="32531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0" name="Google Shape;1070;p16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071" name="Google Shape;1071;p16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072" name="Google Shape;1072;p16"/>
          <p:cNvSpPr txBox="1"/>
          <p:nvPr>
            <p:ph idx="2" type="body"/>
          </p:nvPr>
        </p:nvSpPr>
        <p:spPr>
          <a:xfrm>
            <a:off x="764881" y="175261"/>
            <a:ext cx="1193460" cy="186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073" name="Google Shape;1073;p16"/>
          <p:cNvSpPr txBox="1"/>
          <p:nvPr>
            <p:ph idx="3" type="body"/>
          </p:nvPr>
        </p:nvSpPr>
        <p:spPr>
          <a:xfrm>
            <a:off x="227469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graphicFrame>
        <p:nvGraphicFramePr>
          <p:cNvPr id="1074" name="Google Shape;1074;p16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Banner 영역으로 Design 화면으로 구현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&gt; 핫딜  메인화면에서 “베스트 핫트딜＂까지 노출 가능하도록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Height size  참고필요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베스트 핫트딜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: PC에서 노출되는 베스트 핫트딜 상품정보와 동일하게 노출되도록 하며,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최대 10개까지 노출합니다.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좌.우. 스와이프하여 이동 가능하도록 합니다.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Thumbnail image 터치시 상세페이지로 이동합니다.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“+” 클릭시 18page 화면정의 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“베스트 핫트딜“ Field 구성은  PC와 동일하게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 – 최대 10개까지 등록 가능하도록 합니다.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Admin에서 등록된 상품정보는 PC,MO 동일하게 적용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    Thumbnail image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종료일 기준 D-DAY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현재까지 구매 달성률 ( 구매금액/목표금액 * 100 )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상품명 ( 관리자에서 50Byte 제한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상품설명 -200byte 제한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할인율 ( 관리자에서 정가 / 판매가 등록 후 할인율  자동 FIX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정가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판매가  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 각 컬럼으로 구성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진행중인 핫트딜 상품목록 정보를 노출하는 구간입니다.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075" name="Google Shape;1075;p16"/>
          <p:cNvSpPr txBox="1"/>
          <p:nvPr/>
        </p:nvSpPr>
        <p:spPr>
          <a:xfrm>
            <a:off x="1695590" y="2023992"/>
            <a:ext cx="16630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핫트딜    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핫트오더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6"/>
          <p:cNvSpPr/>
          <p:nvPr/>
        </p:nvSpPr>
        <p:spPr>
          <a:xfrm>
            <a:off x="128954" y="3006970"/>
            <a:ext cx="3238500" cy="33044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7" name="Google Shape;1077;p16"/>
          <p:cNvSpPr txBox="1"/>
          <p:nvPr/>
        </p:nvSpPr>
        <p:spPr>
          <a:xfrm>
            <a:off x="555903" y="3431150"/>
            <a:ext cx="23543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핫트딜 펀딩 참여 후 목표가 달성되면 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상품이 최종 구매 완료 됩니다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078" name="Google Shape;1078;p16"/>
          <p:cNvSpPr txBox="1"/>
          <p:nvPr/>
        </p:nvSpPr>
        <p:spPr>
          <a:xfrm>
            <a:off x="288588" y="3011323"/>
            <a:ext cx="617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오픈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6"/>
          <p:cNvSpPr txBox="1"/>
          <p:nvPr/>
        </p:nvSpPr>
        <p:spPr>
          <a:xfrm>
            <a:off x="1012493" y="3020113"/>
            <a:ext cx="6668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6"/>
          <p:cNvSpPr txBox="1"/>
          <p:nvPr/>
        </p:nvSpPr>
        <p:spPr>
          <a:xfrm>
            <a:off x="1663790" y="3073352"/>
            <a:ext cx="7008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배송시작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6"/>
          <p:cNvSpPr/>
          <p:nvPr/>
        </p:nvSpPr>
        <p:spPr>
          <a:xfrm>
            <a:off x="128952" y="2304317"/>
            <a:ext cx="3229709" cy="1599467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2" name="Google Shape;1082;p16"/>
          <p:cNvSpPr txBox="1"/>
          <p:nvPr/>
        </p:nvSpPr>
        <p:spPr>
          <a:xfrm>
            <a:off x="199812" y="2384137"/>
            <a:ext cx="310609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핫트랙스와 펀딩이 함께 하는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6"/>
          <p:cNvSpPr/>
          <p:nvPr/>
        </p:nvSpPr>
        <p:spPr>
          <a:xfrm>
            <a:off x="914399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4" name="Google Shape;1084;p16"/>
          <p:cNvSpPr/>
          <p:nvPr/>
        </p:nvSpPr>
        <p:spPr>
          <a:xfrm>
            <a:off x="1617783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5" name="Google Shape;1085;p16"/>
          <p:cNvSpPr/>
          <p:nvPr/>
        </p:nvSpPr>
        <p:spPr>
          <a:xfrm>
            <a:off x="2294790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6" name="Google Shape;1086;p16"/>
          <p:cNvSpPr txBox="1"/>
          <p:nvPr/>
        </p:nvSpPr>
        <p:spPr>
          <a:xfrm>
            <a:off x="2358384" y="3073352"/>
            <a:ext cx="8420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마감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16"/>
          <p:cNvSpPr/>
          <p:nvPr/>
        </p:nvSpPr>
        <p:spPr>
          <a:xfrm>
            <a:off x="272562" y="4407598"/>
            <a:ext cx="2971800" cy="1764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16"/>
          <p:cNvSpPr txBox="1"/>
          <p:nvPr/>
        </p:nvSpPr>
        <p:spPr>
          <a:xfrm>
            <a:off x="3844801" y="2369466"/>
            <a:ext cx="899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27%</a:t>
            </a:r>
            <a:endParaRPr/>
          </a:p>
        </p:txBody>
      </p:sp>
      <p:sp>
        <p:nvSpPr>
          <p:cNvPr id="1089" name="Google Shape;1089;p16"/>
          <p:cNvSpPr txBox="1"/>
          <p:nvPr/>
        </p:nvSpPr>
        <p:spPr>
          <a:xfrm>
            <a:off x="3819768" y="2492552"/>
            <a:ext cx="25114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strike="sng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32,000원</a:t>
            </a: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ko-KR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2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6"/>
          <p:cNvSpPr txBox="1"/>
          <p:nvPr/>
        </p:nvSpPr>
        <p:spPr>
          <a:xfrm>
            <a:off x="151605" y="3919859"/>
            <a:ext cx="2714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베스트 핫트딜</a:t>
            </a:r>
            <a:endParaRPr b="1" sz="14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6"/>
          <p:cNvSpPr/>
          <p:nvPr/>
        </p:nvSpPr>
        <p:spPr>
          <a:xfrm>
            <a:off x="3666393" y="1099038"/>
            <a:ext cx="2875084" cy="191672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2" name="Google Shape;1092;p16"/>
          <p:cNvSpPr/>
          <p:nvPr/>
        </p:nvSpPr>
        <p:spPr>
          <a:xfrm>
            <a:off x="3774831" y="3995838"/>
            <a:ext cx="2696307" cy="19791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6"/>
          <p:cNvSpPr/>
          <p:nvPr/>
        </p:nvSpPr>
        <p:spPr>
          <a:xfrm>
            <a:off x="3531514" y="6576646"/>
            <a:ext cx="3001171" cy="179072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094" name="Google Shape;1094;p16"/>
          <p:cNvSpPr txBox="1"/>
          <p:nvPr/>
        </p:nvSpPr>
        <p:spPr>
          <a:xfrm>
            <a:off x="425484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펀딩_핫트딜</a:t>
            </a:r>
            <a:endParaRPr/>
          </a:p>
        </p:txBody>
      </p:sp>
      <p:sp>
        <p:nvSpPr>
          <p:cNvPr id="1095" name="Google Shape;1095;p16"/>
          <p:cNvSpPr txBox="1"/>
          <p:nvPr>
            <p:ph idx="1" type="body"/>
          </p:nvPr>
        </p:nvSpPr>
        <p:spPr>
          <a:xfrm>
            <a:off x="425484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096" name="Google Shape;1096;p16"/>
          <p:cNvSpPr txBox="1"/>
          <p:nvPr>
            <p:ph idx="2" type="body"/>
          </p:nvPr>
        </p:nvSpPr>
        <p:spPr>
          <a:xfrm>
            <a:off x="4254841" y="205740"/>
            <a:ext cx="1041060" cy="1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097" name="Google Shape;1097;p16"/>
          <p:cNvSpPr txBox="1"/>
          <p:nvPr>
            <p:ph idx="3" type="body"/>
          </p:nvPr>
        </p:nvSpPr>
        <p:spPr>
          <a:xfrm>
            <a:off x="571131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sp>
        <p:nvSpPr>
          <p:cNvPr id="1098" name="Google Shape;1098;p16"/>
          <p:cNvSpPr txBox="1"/>
          <p:nvPr/>
        </p:nvSpPr>
        <p:spPr>
          <a:xfrm>
            <a:off x="3750032" y="3411954"/>
            <a:ext cx="29296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핫한 상품들을 핫트딜 하세요!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핫트딜 상품들을 만나보세요!</a:t>
            </a:r>
            <a:endParaRPr/>
          </a:p>
        </p:txBody>
      </p:sp>
      <p:sp>
        <p:nvSpPr>
          <p:cNvPr id="1099" name="Google Shape;1099;p16"/>
          <p:cNvSpPr/>
          <p:nvPr/>
        </p:nvSpPr>
        <p:spPr>
          <a:xfrm>
            <a:off x="448408" y="6515098"/>
            <a:ext cx="2628900" cy="1055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0" name="Google Shape;1100;p16"/>
          <p:cNvSpPr/>
          <p:nvPr/>
        </p:nvSpPr>
        <p:spPr>
          <a:xfrm>
            <a:off x="3666391" y="888023"/>
            <a:ext cx="2875085" cy="31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1" name="Google Shape;1101;p16"/>
          <p:cNvSpPr txBox="1"/>
          <p:nvPr/>
        </p:nvSpPr>
        <p:spPr>
          <a:xfrm>
            <a:off x="3747267" y="6034742"/>
            <a:ext cx="2715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6"/>
          <p:cNvSpPr txBox="1"/>
          <p:nvPr/>
        </p:nvSpPr>
        <p:spPr>
          <a:xfrm>
            <a:off x="3694905" y="3137343"/>
            <a:ext cx="2714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 ING</a:t>
            </a:r>
            <a:endParaRPr/>
          </a:p>
        </p:txBody>
      </p:sp>
      <p:sp>
        <p:nvSpPr>
          <p:cNvPr id="1103" name="Google Shape;1103;p16"/>
          <p:cNvSpPr txBox="1"/>
          <p:nvPr/>
        </p:nvSpPr>
        <p:spPr>
          <a:xfrm>
            <a:off x="204210" y="4178495"/>
            <a:ext cx="274121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핫한 베스트 핫트딜 상품을 만나 보세요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6"/>
          <p:cNvSpPr/>
          <p:nvPr/>
        </p:nvSpPr>
        <p:spPr>
          <a:xfrm>
            <a:off x="278360" y="6576646"/>
            <a:ext cx="3001171" cy="179072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05" name="Google Shape;1105;p16"/>
          <p:cNvSpPr/>
          <p:nvPr/>
        </p:nvSpPr>
        <p:spPr>
          <a:xfrm>
            <a:off x="2558559" y="6216164"/>
            <a:ext cx="773724" cy="228601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6" name="Google Shape;1106;p16"/>
          <p:cNvSpPr txBox="1"/>
          <p:nvPr/>
        </p:nvSpPr>
        <p:spPr>
          <a:xfrm>
            <a:off x="3850575" y="2093541"/>
            <a:ext cx="11786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D-3</a:t>
            </a:r>
            <a:endParaRPr/>
          </a:p>
        </p:txBody>
      </p:sp>
      <p:sp>
        <p:nvSpPr>
          <p:cNvPr id="1107" name="Google Shape;1107;p16"/>
          <p:cNvSpPr txBox="1"/>
          <p:nvPr/>
        </p:nvSpPr>
        <p:spPr>
          <a:xfrm>
            <a:off x="5161086" y="2094273"/>
            <a:ext cx="1151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85% 달성중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16"/>
          <p:cNvSpPr txBox="1"/>
          <p:nvPr/>
        </p:nvSpPr>
        <p:spPr>
          <a:xfrm>
            <a:off x="2522526" y="6202049"/>
            <a:ext cx="5284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10 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09" name="Google Shape;1109;p16"/>
          <p:cNvSpPr/>
          <p:nvPr/>
        </p:nvSpPr>
        <p:spPr>
          <a:xfrm>
            <a:off x="3094891" y="6224956"/>
            <a:ext cx="246184" cy="2286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p16"/>
          <p:cNvSpPr txBox="1"/>
          <p:nvPr/>
        </p:nvSpPr>
        <p:spPr>
          <a:xfrm>
            <a:off x="3102820" y="6180959"/>
            <a:ext cx="2118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/>
          </a:p>
        </p:txBody>
      </p:sp>
      <p:sp>
        <p:nvSpPr>
          <p:cNvPr id="1111" name="Google Shape;1111;p16"/>
          <p:cNvSpPr txBox="1"/>
          <p:nvPr/>
        </p:nvSpPr>
        <p:spPr>
          <a:xfrm>
            <a:off x="3787074" y="963006"/>
            <a:ext cx="2657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6"/>
          <p:cNvSpPr txBox="1"/>
          <p:nvPr/>
        </p:nvSpPr>
        <p:spPr>
          <a:xfrm>
            <a:off x="3806643" y="1278307"/>
            <a:ext cx="26591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</a:t>
            </a:r>
            <a:endParaRPr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자스민과 헬리오트로프의 화사한 봄 풍경과 디저트가 함께 할 때의 바로 그 행복입니다.</a:t>
            </a:r>
            <a:endParaRPr/>
          </a:p>
        </p:txBody>
      </p:sp>
      <p:sp>
        <p:nvSpPr>
          <p:cNvPr id="1113" name="Google Shape;1113;p16"/>
          <p:cNvSpPr/>
          <p:nvPr/>
        </p:nvSpPr>
        <p:spPr>
          <a:xfrm>
            <a:off x="3666393" y="3921368"/>
            <a:ext cx="2875084" cy="2576147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4" name="Google Shape;1114;p16"/>
          <p:cNvCxnSpPr/>
          <p:nvPr/>
        </p:nvCxnSpPr>
        <p:spPr>
          <a:xfrm>
            <a:off x="3701562" y="3137512"/>
            <a:ext cx="2934188" cy="0"/>
          </a:xfrm>
          <a:prstGeom prst="straightConnector1">
            <a:avLst/>
          </a:prstGeom>
          <a:noFill/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15" name="Google Shape;1115;p16"/>
          <p:cNvSpPr/>
          <p:nvPr/>
        </p:nvSpPr>
        <p:spPr>
          <a:xfrm>
            <a:off x="92075" y="2283067"/>
            <a:ext cx="3257794" cy="159434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6" name="Google Shape;1116;p16"/>
          <p:cNvSpPr/>
          <p:nvPr/>
        </p:nvSpPr>
        <p:spPr>
          <a:xfrm>
            <a:off x="34681" y="2267687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1117" name="Google Shape;1117;p16"/>
          <p:cNvCxnSpPr/>
          <p:nvPr/>
        </p:nvCxnSpPr>
        <p:spPr>
          <a:xfrm>
            <a:off x="-457198" y="4387364"/>
            <a:ext cx="597877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8" name="Google Shape;1118;p16"/>
          <p:cNvCxnSpPr/>
          <p:nvPr/>
        </p:nvCxnSpPr>
        <p:spPr>
          <a:xfrm>
            <a:off x="-457198" y="2294797"/>
            <a:ext cx="597877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9" name="Google Shape;1119;p16"/>
          <p:cNvCxnSpPr/>
          <p:nvPr/>
        </p:nvCxnSpPr>
        <p:spPr>
          <a:xfrm flipH="1">
            <a:off x="-184635" y="2514601"/>
            <a:ext cx="2" cy="174966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120" name="Google Shape;1120;p16"/>
          <p:cNvSpPr/>
          <p:nvPr/>
        </p:nvSpPr>
        <p:spPr>
          <a:xfrm>
            <a:off x="-409623" y="3111746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6"/>
          <p:cNvSpPr/>
          <p:nvPr/>
        </p:nvSpPr>
        <p:spPr>
          <a:xfrm>
            <a:off x="53519" y="3991708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6"/>
          <p:cNvSpPr/>
          <p:nvPr/>
        </p:nvSpPr>
        <p:spPr>
          <a:xfrm>
            <a:off x="3646974" y="3871545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6"/>
          <p:cNvSpPr/>
          <p:nvPr/>
        </p:nvSpPr>
        <p:spPr>
          <a:xfrm>
            <a:off x="3177719" y="6016869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6"/>
          <p:cNvSpPr/>
          <p:nvPr/>
        </p:nvSpPr>
        <p:spPr>
          <a:xfrm>
            <a:off x="3667488" y="1008183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6"/>
          <p:cNvSpPr/>
          <p:nvPr/>
        </p:nvSpPr>
        <p:spPr>
          <a:xfrm>
            <a:off x="3716545" y="1291671"/>
            <a:ext cx="3313310" cy="1739733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모바일 베스트 핫트딜에서는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이미지와 상품명만 노출</a:t>
            </a:r>
            <a:endParaRPr/>
          </a:p>
        </p:txBody>
      </p:sp>
      <p:sp>
        <p:nvSpPr>
          <p:cNvPr id="1126" name="Google Shape;1126;p16"/>
          <p:cNvSpPr/>
          <p:nvPr/>
        </p:nvSpPr>
        <p:spPr>
          <a:xfrm>
            <a:off x="8820970" y="2227698"/>
            <a:ext cx="3313310" cy="37931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 18page는 리스트 내용인데요. 확인 부탁드립니다.</a:t>
            </a:r>
            <a:endParaRPr b="1" sz="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7"/>
          <p:cNvSpPr/>
          <p:nvPr/>
        </p:nvSpPr>
        <p:spPr>
          <a:xfrm>
            <a:off x="158262" y="3349869"/>
            <a:ext cx="3200400" cy="536331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2" name="Google Shape;1132;p17"/>
          <p:cNvSpPr/>
          <p:nvPr/>
        </p:nvSpPr>
        <p:spPr>
          <a:xfrm>
            <a:off x="3780692" y="2083777"/>
            <a:ext cx="2646485" cy="325315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3" name="Google Shape;1133;p17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134" name="Google Shape;1134;p17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135" name="Google Shape;1135;p17"/>
          <p:cNvSpPr txBox="1"/>
          <p:nvPr>
            <p:ph idx="2" type="body"/>
          </p:nvPr>
        </p:nvSpPr>
        <p:spPr>
          <a:xfrm>
            <a:off x="764881" y="175261"/>
            <a:ext cx="1193460" cy="186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136" name="Google Shape;1136;p17"/>
          <p:cNvSpPr txBox="1"/>
          <p:nvPr>
            <p:ph idx="3" type="body"/>
          </p:nvPr>
        </p:nvSpPr>
        <p:spPr>
          <a:xfrm>
            <a:off x="227469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graphicFrame>
        <p:nvGraphicFramePr>
          <p:cNvPr id="1137" name="Google Shape;1137;p17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베스트 핫트딜 Thumbnail image 하단 + 블릿 터치시 노출되는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Layered popup 화면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Thumbnail image 는 PC와 동일하게 적용되며 베스트 핫트딜로 등록되어 있는 상품 Thumbnail image가 노출됩니다.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 등록 가능목록수 정책에 따라 최대 10까지 노출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Thumbnail image 터치시 상세페이지 이동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 (창닫기) 터치시 Layered popup 사라짐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Malgun Gothic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138" name="Google Shape;1138;p17"/>
          <p:cNvSpPr txBox="1"/>
          <p:nvPr/>
        </p:nvSpPr>
        <p:spPr>
          <a:xfrm>
            <a:off x="1695590" y="2023992"/>
            <a:ext cx="16630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핫트딜    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핫트오더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7"/>
          <p:cNvSpPr/>
          <p:nvPr/>
        </p:nvSpPr>
        <p:spPr>
          <a:xfrm>
            <a:off x="128954" y="3006970"/>
            <a:ext cx="3238500" cy="33044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0" name="Google Shape;1140;p17"/>
          <p:cNvSpPr txBox="1"/>
          <p:nvPr/>
        </p:nvSpPr>
        <p:spPr>
          <a:xfrm>
            <a:off x="555903" y="3431150"/>
            <a:ext cx="23543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핫트딜 펀딩 참여 후 목표가 달성되면 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상품이 최종 구매 완료 됩니다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41" name="Google Shape;1141;p17"/>
          <p:cNvSpPr txBox="1"/>
          <p:nvPr/>
        </p:nvSpPr>
        <p:spPr>
          <a:xfrm>
            <a:off x="288588" y="3011323"/>
            <a:ext cx="6170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오픈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7"/>
          <p:cNvSpPr txBox="1"/>
          <p:nvPr/>
        </p:nvSpPr>
        <p:spPr>
          <a:xfrm>
            <a:off x="1012493" y="3020113"/>
            <a:ext cx="6668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참여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7"/>
          <p:cNvSpPr txBox="1"/>
          <p:nvPr/>
        </p:nvSpPr>
        <p:spPr>
          <a:xfrm>
            <a:off x="1663790" y="3073352"/>
            <a:ext cx="7008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배송시작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7"/>
          <p:cNvSpPr/>
          <p:nvPr/>
        </p:nvSpPr>
        <p:spPr>
          <a:xfrm>
            <a:off x="128952" y="2304317"/>
            <a:ext cx="3229709" cy="1599467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5" name="Google Shape;1145;p17"/>
          <p:cNvSpPr txBox="1"/>
          <p:nvPr/>
        </p:nvSpPr>
        <p:spPr>
          <a:xfrm>
            <a:off x="199812" y="2384137"/>
            <a:ext cx="310609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핫트랙스와 펀딩이 함께 하는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endParaRPr sz="1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7"/>
          <p:cNvSpPr/>
          <p:nvPr/>
        </p:nvSpPr>
        <p:spPr>
          <a:xfrm>
            <a:off x="914399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7" name="Google Shape;1147;p17"/>
          <p:cNvSpPr/>
          <p:nvPr/>
        </p:nvSpPr>
        <p:spPr>
          <a:xfrm>
            <a:off x="1617783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17"/>
          <p:cNvSpPr/>
          <p:nvPr/>
        </p:nvSpPr>
        <p:spPr>
          <a:xfrm>
            <a:off x="2294790" y="3094892"/>
            <a:ext cx="96715" cy="175846"/>
          </a:xfrm>
          <a:prstGeom prst="chevron">
            <a:avLst>
              <a:gd fmla="val 50000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17"/>
          <p:cNvSpPr txBox="1"/>
          <p:nvPr/>
        </p:nvSpPr>
        <p:spPr>
          <a:xfrm>
            <a:off x="2358384" y="3073352"/>
            <a:ext cx="8420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마감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7"/>
          <p:cNvSpPr/>
          <p:nvPr/>
        </p:nvSpPr>
        <p:spPr>
          <a:xfrm>
            <a:off x="158262" y="4407598"/>
            <a:ext cx="3200400" cy="1764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7"/>
          <p:cNvSpPr txBox="1"/>
          <p:nvPr/>
        </p:nvSpPr>
        <p:spPr>
          <a:xfrm>
            <a:off x="3844801" y="2369466"/>
            <a:ext cx="8994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27%</a:t>
            </a:r>
            <a:endParaRPr/>
          </a:p>
        </p:txBody>
      </p:sp>
      <p:sp>
        <p:nvSpPr>
          <p:cNvPr id="1152" name="Google Shape;1152;p17"/>
          <p:cNvSpPr txBox="1"/>
          <p:nvPr/>
        </p:nvSpPr>
        <p:spPr>
          <a:xfrm>
            <a:off x="3819768" y="2492552"/>
            <a:ext cx="25114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strike="sng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32,000원</a:t>
            </a: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ko-KR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2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7"/>
          <p:cNvSpPr txBox="1"/>
          <p:nvPr/>
        </p:nvSpPr>
        <p:spPr>
          <a:xfrm>
            <a:off x="151605" y="3919859"/>
            <a:ext cx="2714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323F4F"/>
                </a:solidFill>
                <a:latin typeface="Arial"/>
                <a:ea typeface="Arial"/>
                <a:cs typeface="Arial"/>
                <a:sym typeface="Arial"/>
              </a:rPr>
              <a:t>베스트 핫트딜</a:t>
            </a:r>
            <a:endParaRPr b="1" sz="1400">
              <a:solidFill>
                <a:srgbClr val="323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7"/>
          <p:cNvSpPr/>
          <p:nvPr/>
        </p:nvSpPr>
        <p:spPr>
          <a:xfrm>
            <a:off x="3666393" y="1099038"/>
            <a:ext cx="2875084" cy="191672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5" name="Google Shape;1155;p17"/>
          <p:cNvSpPr/>
          <p:nvPr/>
        </p:nvSpPr>
        <p:spPr>
          <a:xfrm>
            <a:off x="3774831" y="3995838"/>
            <a:ext cx="2696307" cy="19791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7"/>
          <p:cNvSpPr txBox="1"/>
          <p:nvPr/>
        </p:nvSpPr>
        <p:spPr>
          <a:xfrm>
            <a:off x="425484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펀딩_핫트딜</a:t>
            </a:r>
            <a:endParaRPr/>
          </a:p>
        </p:txBody>
      </p:sp>
      <p:sp>
        <p:nvSpPr>
          <p:cNvPr id="1157" name="Google Shape;1157;p17"/>
          <p:cNvSpPr txBox="1"/>
          <p:nvPr>
            <p:ph idx="1" type="body"/>
          </p:nvPr>
        </p:nvSpPr>
        <p:spPr>
          <a:xfrm>
            <a:off x="425484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158" name="Google Shape;1158;p17"/>
          <p:cNvSpPr txBox="1"/>
          <p:nvPr>
            <p:ph idx="2" type="body"/>
          </p:nvPr>
        </p:nvSpPr>
        <p:spPr>
          <a:xfrm>
            <a:off x="4254841" y="205740"/>
            <a:ext cx="1041060" cy="1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159" name="Google Shape;1159;p17"/>
          <p:cNvSpPr txBox="1"/>
          <p:nvPr>
            <p:ph idx="3" type="body"/>
          </p:nvPr>
        </p:nvSpPr>
        <p:spPr>
          <a:xfrm>
            <a:off x="571131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sp>
        <p:nvSpPr>
          <p:cNvPr id="1160" name="Google Shape;1160;p17"/>
          <p:cNvSpPr txBox="1"/>
          <p:nvPr/>
        </p:nvSpPr>
        <p:spPr>
          <a:xfrm>
            <a:off x="3750032" y="3411954"/>
            <a:ext cx="29296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핫한 상품들을 핫트딜 하세요!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현재 진행중인 핫트딜 상품들을 만나보세요!</a:t>
            </a:r>
            <a:endParaRPr/>
          </a:p>
        </p:txBody>
      </p:sp>
      <p:sp>
        <p:nvSpPr>
          <p:cNvPr id="1161" name="Google Shape;1161;p17"/>
          <p:cNvSpPr/>
          <p:nvPr/>
        </p:nvSpPr>
        <p:spPr>
          <a:xfrm>
            <a:off x="3666391" y="888023"/>
            <a:ext cx="2875085" cy="3135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2" name="Google Shape;1162;p17"/>
          <p:cNvSpPr txBox="1"/>
          <p:nvPr/>
        </p:nvSpPr>
        <p:spPr>
          <a:xfrm>
            <a:off x="3747267" y="6034742"/>
            <a:ext cx="2715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7"/>
          <p:cNvSpPr txBox="1"/>
          <p:nvPr/>
        </p:nvSpPr>
        <p:spPr>
          <a:xfrm>
            <a:off x="3694905" y="3137343"/>
            <a:ext cx="2714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 ING</a:t>
            </a:r>
            <a:endParaRPr/>
          </a:p>
        </p:txBody>
      </p:sp>
      <p:sp>
        <p:nvSpPr>
          <p:cNvPr id="1164" name="Google Shape;1164;p17"/>
          <p:cNvSpPr txBox="1"/>
          <p:nvPr/>
        </p:nvSpPr>
        <p:spPr>
          <a:xfrm>
            <a:off x="204210" y="4178495"/>
            <a:ext cx="274121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가장 핫한 베스트 핫트딜 상품을 만나 보세요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17"/>
          <p:cNvSpPr/>
          <p:nvPr/>
        </p:nvSpPr>
        <p:spPr>
          <a:xfrm>
            <a:off x="278360" y="6840411"/>
            <a:ext cx="3001171" cy="179072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166" name="Google Shape;1166;p17"/>
          <p:cNvSpPr txBox="1"/>
          <p:nvPr/>
        </p:nvSpPr>
        <p:spPr>
          <a:xfrm>
            <a:off x="3850575" y="2093541"/>
            <a:ext cx="117862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D-3</a:t>
            </a:r>
            <a:endParaRPr/>
          </a:p>
        </p:txBody>
      </p:sp>
      <p:sp>
        <p:nvSpPr>
          <p:cNvPr id="1167" name="Google Shape;1167;p17"/>
          <p:cNvSpPr txBox="1"/>
          <p:nvPr/>
        </p:nvSpPr>
        <p:spPr>
          <a:xfrm>
            <a:off x="5161086" y="2094273"/>
            <a:ext cx="1151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85% 달성중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17"/>
          <p:cNvSpPr txBox="1"/>
          <p:nvPr/>
        </p:nvSpPr>
        <p:spPr>
          <a:xfrm>
            <a:off x="3787074" y="963006"/>
            <a:ext cx="26576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17"/>
          <p:cNvSpPr txBox="1"/>
          <p:nvPr/>
        </p:nvSpPr>
        <p:spPr>
          <a:xfrm>
            <a:off x="3806643" y="1278307"/>
            <a:ext cx="26591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</a:t>
            </a:r>
            <a:endParaRPr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자스민과 헬리오트로프의 화사한 봄 풍경과 디저트가 함께 할 때의 바로 그 행복입니다.</a:t>
            </a:r>
            <a:endParaRPr/>
          </a:p>
        </p:txBody>
      </p:sp>
      <p:sp>
        <p:nvSpPr>
          <p:cNvPr id="1170" name="Google Shape;1170;p17"/>
          <p:cNvSpPr/>
          <p:nvPr/>
        </p:nvSpPr>
        <p:spPr>
          <a:xfrm>
            <a:off x="3666393" y="3921368"/>
            <a:ext cx="2875084" cy="2576147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1" name="Google Shape;1171;p17"/>
          <p:cNvCxnSpPr/>
          <p:nvPr/>
        </p:nvCxnSpPr>
        <p:spPr>
          <a:xfrm>
            <a:off x="3701562" y="3137512"/>
            <a:ext cx="2934188" cy="0"/>
          </a:xfrm>
          <a:prstGeom prst="straightConnector1">
            <a:avLst/>
          </a:prstGeom>
          <a:noFill/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2" name="Google Shape;1172;p17"/>
          <p:cNvSpPr/>
          <p:nvPr/>
        </p:nvSpPr>
        <p:spPr>
          <a:xfrm>
            <a:off x="149469" y="1037492"/>
            <a:ext cx="3191608" cy="5451231"/>
          </a:xfrm>
          <a:prstGeom prst="rect">
            <a:avLst/>
          </a:prstGeom>
          <a:solidFill>
            <a:srgbClr val="F2F2F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3" name="Google Shape;1173;p17"/>
          <p:cNvSpPr/>
          <p:nvPr/>
        </p:nvSpPr>
        <p:spPr>
          <a:xfrm>
            <a:off x="3587262" y="1037492"/>
            <a:ext cx="3191608" cy="5451231"/>
          </a:xfrm>
          <a:prstGeom prst="rect">
            <a:avLst/>
          </a:prstGeom>
          <a:solidFill>
            <a:srgbClr val="F2F2F2">
              <a:alpha val="8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4" name="Google Shape;1174;p17"/>
          <p:cNvSpPr/>
          <p:nvPr/>
        </p:nvSpPr>
        <p:spPr>
          <a:xfrm>
            <a:off x="269631" y="1429940"/>
            <a:ext cx="2965938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7"/>
          <p:cNvSpPr txBox="1"/>
          <p:nvPr/>
        </p:nvSpPr>
        <p:spPr>
          <a:xfrm>
            <a:off x="1300469" y="1126834"/>
            <a:ext cx="96794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전체보기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7"/>
          <p:cNvSpPr txBox="1"/>
          <p:nvPr/>
        </p:nvSpPr>
        <p:spPr>
          <a:xfrm>
            <a:off x="3033345" y="1126834"/>
            <a:ext cx="29014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/>
          </a:p>
        </p:txBody>
      </p:sp>
      <p:sp>
        <p:nvSpPr>
          <p:cNvPr id="1177" name="Google Shape;1177;p17"/>
          <p:cNvSpPr/>
          <p:nvPr/>
        </p:nvSpPr>
        <p:spPr>
          <a:xfrm>
            <a:off x="269631" y="3249948"/>
            <a:ext cx="2965938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7"/>
          <p:cNvSpPr/>
          <p:nvPr/>
        </p:nvSpPr>
        <p:spPr>
          <a:xfrm>
            <a:off x="269631" y="5058230"/>
            <a:ext cx="2965938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3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7"/>
          <p:cNvSpPr/>
          <p:nvPr/>
        </p:nvSpPr>
        <p:spPr>
          <a:xfrm>
            <a:off x="3716216" y="1060667"/>
            <a:ext cx="2913184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4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7"/>
          <p:cNvSpPr/>
          <p:nvPr/>
        </p:nvSpPr>
        <p:spPr>
          <a:xfrm>
            <a:off x="3716216" y="2880675"/>
            <a:ext cx="2913184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5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7"/>
          <p:cNvSpPr/>
          <p:nvPr/>
        </p:nvSpPr>
        <p:spPr>
          <a:xfrm>
            <a:off x="3716216" y="4688957"/>
            <a:ext cx="2913184" cy="176460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6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7"/>
          <p:cNvSpPr/>
          <p:nvPr/>
        </p:nvSpPr>
        <p:spPr>
          <a:xfrm>
            <a:off x="273327" y="1512276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7"/>
          <p:cNvSpPr/>
          <p:nvPr/>
        </p:nvSpPr>
        <p:spPr>
          <a:xfrm>
            <a:off x="2905157" y="1058007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7"/>
          <p:cNvSpPr/>
          <p:nvPr/>
        </p:nvSpPr>
        <p:spPr>
          <a:xfrm>
            <a:off x="166565" y="1010387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9" name="Google Shape;1189;p18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Pc와 동일하게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하나의 상품관련 이미지 1개 노출하며, 추가 상품은 하단으로 생성하여 노출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Field의 구성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image x 1 SIZE (현재 모바일기준 사이즈 규정에 맞춰 적용)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목록의 상품 설명은 최대 200byte로 제한하며, 내용이 길어질경우</a:t>
                      </a:r>
                      <a:b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…의 형태로 표기 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달성률 ( 판매금액 / 목표금액 * 100% ) BAR interaction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종료일 기준 D-DAY BAR interaction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목표금액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상품가격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 터치시 상세 페이지 이동합니다.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배송준비 및 출발 상품 노출 구간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“배송준비 및 출발”구간의 상품은 이미지에 DIM처리후 “종료상품＂으로 노출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“배송준비 및 출발” 구간의 상품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관리자에서 설정 또는 종료 시점에 맞춰 자동으로 해당영역으로 상품위치 이동 </a:t>
                      </a:r>
                      <a:endParaRPr b="1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종료상품 컬럼 구성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앵콜신청 블릿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가격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회원 로그인 상태에서 “앵콜신청”버튼 클릭시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 노출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 앵콜요청완료”  노출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 “확인”버튼 클릭시   “앵콜요청＂블릿의 상태가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‘4-1’ 의 상태로 변경되며 Alert message 종료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상태에서 “앵콜신청” 버튼 클릭 시  로그인 페이지로 이동하며,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완료 후 현재 화면으로 화면 이동.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이후 Event Process는 회원 로그인 상태에서 “앵콜요청“ 블릿 클릭시  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Process와 동일하게 처리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 터치시 상세 페이지 이동합니다.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90" name="Google Shape;1190;p18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191" name="Google Shape;1191;p18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192" name="Google Shape;1192;p18"/>
          <p:cNvSpPr txBox="1"/>
          <p:nvPr>
            <p:ph idx="2" type="body"/>
          </p:nvPr>
        </p:nvSpPr>
        <p:spPr>
          <a:xfrm>
            <a:off x="764881" y="175261"/>
            <a:ext cx="1193460" cy="186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193" name="Google Shape;1193;p18"/>
          <p:cNvSpPr txBox="1"/>
          <p:nvPr>
            <p:ph idx="3" type="body"/>
          </p:nvPr>
        </p:nvSpPr>
        <p:spPr>
          <a:xfrm>
            <a:off x="227469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sp>
        <p:nvSpPr>
          <p:cNvPr id="1194" name="Google Shape;1194;p18"/>
          <p:cNvSpPr txBox="1"/>
          <p:nvPr/>
        </p:nvSpPr>
        <p:spPr>
          <a:xfrm>
            <a:off x="425484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펀딩_핫트딜</a:t>
            </a:r>
            <a:endParaRPr/>
          </a:p>
        </p:txBody>
      </p:sp>
      <p:sp>
        <p:nvSpPr>
          <p:cNvPr id="1195" name="Google Shape;1195;p18"/>
          <p:cNvSpPr txBox="1"/>
          <p:nvPr>
            <p:ph idx="1" type="body"/>
          </p:nvPr>
        </p:nvSpPr>
        <p:spPr>
          <a:xfrm>
            <a:off x="425484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196" name="Google Shape;1196;p18"/>
          <p:cNvSpPr txBox="1"/>
          <p:nvPr>
            <p:ph idx="2" type="body"/>
          </p:nvPr>
        </p:nvSpPr>
        <p:spPr>
          <a:xfrm>
            <a:off x="4254841" y="205740"/>
            <a:ext cx="1041060" cy="1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197" name="Google Shape;1197;p18"/>
          <p:cNvSpPr txBox="1"/>
          <p:nvPr>
            <p:ph idx="3" type="body"/>
          </p:nvPr>
        </p:nvSpPr>
        <p:spPr>
          <a:xfrm>
            <a:off x="571131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sp>
        <p:nvSpPr>
          <p:cNvPr id="1198" name="Google Shape;1198;p18"/>
          <p:cNvSpPr txBox="1"/>
          <p:nvPr/>
        </p:nvSpPr>
        <p:spPr>
          <a:xfrm>
            <a:off x="432567" y="1234142"/>
            <a:ext cx="2715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8"/>
          <p:cNvSpPr txBox="1"/>
          <p:nvPr/>
        </p:nvSpPr>
        <p:spPr>
          <a:xfrm>
            <a:off x="345455" y="1558235"/>
            <a:ext cx="2854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향.</a:t>
            </a:r>
            <a:endParaRPr/>
          </a:p>
        </p:txBody>
      </p:sp>
      <p:sp>
        <p:nvSpPr>
          <p:cNvPr id="1200" name="Google Shape;1200;p18"/>
          <p:cNvSpPr txBox="1"/>
          <p:nvPr/>
        </p:nvSpPr>
        <p:spPr>
          <a:xfrm>
            <a:off x="1900789" y="2897011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8"/>
          <p:cNvSpPr txBox="1"/>
          <p:nvPr/>
        </p:nvSpPr>
        <p:spPr>
          <a:xfrm>
            <a:off x="2206153" y="2365980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1202" name="Google Shape;1202;p18"/>
          <p:cNvSpPr txBox="1"/>
          <p:nvPr/>
        </p:nvSpPr>
        <p:spPr>
          <a:xfrm>
            <a:off x="2153967" y="2034806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sp>
        <p:nvSpPr>
          <p:cNvPr id="1203" name="Google Shape;1203;p18"/>
          <p:cNvSpPr txBox="1"/>
          <p:nvPr/>
        </p:nvSpPr>
        <p:spPr>
          <a:xfrm>
            <a:off x="294391" y="2707747"/>
            <a:ext cx="17162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딜 목표금액 : 2,000,000원</a:t>
            </a:r>
            <a:endParaRPr b="1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4" name="Google Shape;1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269" y="1902362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585" y="2258448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6" name="Google Shape;1206;p18"/>
          <p:cNvSpPr/>
          <p:nvPr/>
        </p:nvSpPr>
        <p:spPr>
          <a:xfrm>
            <a:off x="422031" y="2136530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8"/>
          <p:cNvSpPr/>
          <p:nvPr/>
        </p:nvSpPr>
        <p:spPr>
          <a:xfrm>
            <a:off x="422031" y="2444259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8"/>
          <p:cNvSpPr/>
          <p:nvPr/>
        </p:nvSpPr>
        <p:spPr>
          <a:xfrm>
            <a:off x="430825" y="2145323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8"/>
          <p:cNvSpPr/>
          <p:nvPr/>
        </p:nvSpPr>
        <p:spPr>
          <a:xfrm>
            <a:off x="1758462" y="2435469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8"/>
          <p:cNvSpPr/>
          <p:nvPr/>
        </p:nvSpPr>
        <p:spPr>
          <a:xfrm>
            <a:off x="307731" y="1099038"/>
            <a:ext cx="2875084" cy="21717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8"/>
          <p:cNvSpPr/>
          <p:nvPr/>
        </p:nvSpPr>
        <p:spPr>
          <a:xfrm>
            <a:off x="316522" y="984737"/>
            <a:ext cx="2857501" cy="2168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8"/>
          <p:cNvSpPr/>
          <p:nvPr/>
        </p:nvSpPr>
        <p:spPr>
          <a:xfrm>
            <a:off x="416170" y="3485884"/>
            <a:ext cx="2696307" cy="19791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image2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8"/>
          <p:cNvSpPr/>
          <p:nvPr/>
        </p:nvSpPr>
        <p:spPr>
          <a:xfrm>
            <a:off x="307732" y="3411414"/>
            <a:ext cx="2875084" cy="3050932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8"/>
          <p:cNvSpPr txBox="1"/>
          <p:nvPr/>
        </p:nvSpPr>
        <p:spPr>
          <a:xfrm>
            <a:off x="3852774" y="1234142"/>
            <a:ext cx="2715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#큐피드곰 에어팟 케이스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8"/>
          <p:cNvSpPr txBox="1"/>
          <p:nvPr/>
        </p:nvSpPr>
        <p:spPr>
          <a:xfrm>
            <a:off x="3765662" y="1558235"/>
            <a:ext cx="28549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향.</a:t>
            </a:r>
            <a:endParaRPr/>
          </a:p>
        </p:txBody>
      </p:sp>
      <p:sp>
        <p:nvSpPr>
          <p:cNvPr id="1216" name="Google Shape;1216;p18"/>
          <p:cNvSpPr txBox="1"/>
          <p:nvPr/>
        </p:nvSpPr>
        <p:spPr>
          <a:xfrm>
            <a:off x="5320996" y="2897011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8"/>
          <p:cNvSpPr txBox="1"/>
          <p:nvPr/>
        </p:nvSpPr>
        <p:spPr>
          <a:xfrm>
            <a:off x="5626360" y="2365980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1218" name="Google Shape;1218;p18"/>
          <p:cNvSpPr txBox="1"/>
          <p:nvPr/>
        </p:nvSpPr>
        <p:spPr>
          <a:xfrm>
            <a:off x="5574174" y="2034806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sp>
        <p:nvSpPr>
          <p:cNvPr id="1219" name="Google Shape;1219;p18"/>
          <p:cNvSpPr txBox="1"/>
          <p:nvPr/>
        </p:nvSpPr>
        <p:spPr>
          <a:xfrm>
            <a:off x="3714598" y="2707747"/>
            <a:ext cx="17162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딜 목표금액 : 2,000,000원</a:t>
            </a:r>
            <a:endParaRPr b="1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0" name="Google Shape;12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6476" y="1902362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8792" y="2258448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8"/>
          <p:cNvSpPr/>
          <p:nvPr/>
        </p:nvSpPr>
        <p:spPr>
          <a:xfrm>
            <a:off x="3842238" y="2136530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8"/>
          <p:cNvSpPr/>
          <p:nvPr/>
        </p:nvSpPr>
        <p:spPr>
          <a:xfrm>
            <a:off x="3842238" y="2444259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8"/>
          <p:cNvSpPr/>
          <p:nvPr/>
        </p:nvSpPr>
        <p:spPr>
          <a:xfrm>
            <a:off x="3851032" y="2145323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8"/>
          <p:cNvSpPr/>
          <p:nvPr/>
        </p:nvSpPr>
        <p:spPr>
          <a:xfrm>
            <a:off x="5178669" y="2435469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8"/>
          <p:cNvSpPr/>
          <p:nvPr/>
        </p:nvSpPr>
        <p:spPr>
          <a:xfrm>
            <a:off x="3727938" y="1099038"/>
            <a:ext cx="2875084" cy="2171700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8"/>
          <p:cNvSpPr/>
          <p:nvPr/>
        </p:nvSpPr>
        <p:spPr>
          <a:xfrm>
            <a:off x="3736729" y="984737"/>
            <a:ext cx="2857501" cy="2168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8"/>
          <p:cNvSpPr txBox="1"/>
          <p:nvPr/>
        </p:nvSpPr>
        <p:spPr>
          <a:xfrm>
            <a:off x="3741238" y="3684518"/>
            <a:ext cx="29296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종료된 핫트딜 상품을 준비하여 배송 준비 중입니다.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준비가 완료된 상품은 배송이 시작됩니다. </a:t>
            </a:r>
            <a:endParaRPr/>
          </a:p>
        </p:txBody>
      </p:sp>
      <p:sp>
        <p:nvSpPr>
          <p:cNvPr id="1229" name="Google Shape;1229;p18"/>
          <p:cNvSpPr txBox="1"/>
          <p:nvPr/>
        </p:nvSpPr>
        <p:spPr>
          <a:xfrm>
            <a:off x="3694905" y="3409906"/>
            <a:ext cx="27146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배송준비 및 출발</a:t>
            </a:r>
            <a:endParaRPr b="1"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8"/>
          <p:cNvSpPr/>
          <p:nvPr/>
        </p:nvSpPr>
        <p:spPr>
          <a:xfrm>
            <a:off x="3792415" y="4225294"/>
            <a:ext cx="1289538" cy="11819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18"/>
          <p:cNvSpPr/>
          <p:nvPr/>
        </p:nvSpPr>
        <p:spPr>
          <a:xfrm>
            <a:off x="3719147" y="4106007"/>
            <a:ext cx="2875084" cy="2391507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8"/>
          <p:cNvSpPr/>
          <p:nvPr/>
        </p:nvSpPr>
        <p:spPr>
          <a:xfrm>
            <a:off x="5243146" y="4225294"/>
            <a:ext cx="1289538" cy="11819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8"/>
          <p:cNvSpPr txBox="1"/>
          <p:nvPr/>
        </p:nvSpPr>
        <p:spPr>
          <a:xfrm>
            <a:off x="3772178" y="5444199"/>
            <a:ext cx="14328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120ml X 2개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8"/>
          <p:cNvSpPr/>
          <p:nvPr/>
        </p:nvSpPr>
        <p:spPr>
          <a:xfrm>
            <a:off x="3804262" y="5934806"/>
            <a:ext cx="671021" cy="23739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5" name="Google Shape;123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6128">
            <a:off x="3829298" y="5976543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8"/>
          <p:cNvSpPr txBox="1"/>
          <p:nvPr/>
        </p:nvSpPr>
        <p:spPr>
          <a:xfrm>
            <a:off x="3928323" y="5933799"/>
            <a:ext cx="75797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8"/>
          <p:cNvSpPr txBox="1"/>
          <p:nvPr/>
        </p:nvSpPr>
        <p:spPr>
          <a:xfrm>
            <a:off x="4475286" y="5903980"/>
            <a:ext cx="8052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8"/>
          <p:cNvSpPr txBox="1"/>
          <p:nvPr/>
        </p:nvSpPr>
        <p:spPr>
          <a:xfrm>
            <a:off x="5187740" y="5444199"/>
            <a:ext cx="14328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#큐피드곰 에어팟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케이스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8"/>
          <p:cNvSpPr/>
          <p:nvPr/>
        </p:nvSpPr>
        <p:spPr>
          <a:xfrm>
            <a:off x="5219824" y="5934806"/>
            <a:ext cx="671021" cy="237394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0" name="Google Shape;124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96128">
            <a:off x="5244860" y="5976543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8"/>
          <p:cNvSpPr txBox="1"/>
          <p:nvPr/>
        </p:nvSpPr>
        <p:spPr>
          <a:xfrm>
            <a:off x="5343885" y="5933799"/>
            <a:ext cx="75797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요청완료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8"/>
          <p:cNvSpPr txBox="1"/>
          <p:nvPr/>
        </p:nvSpPr>
        <p:spPr>
          <a:xfrm>
            <a:off x="5890848" y="5903980"/>
            <a:ext cx="8052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35,000</a:t>
            </a: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3" name="Google Shape;124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8353" y="3508132"/>
            <a:ext cx="285164" cy="165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4" name="Google Shape;1244;p18"/>
          <p:cNvCxnSpPr/>
          <p:nvPr/>
        </p:nvCxnSpPr>
        <p:spPr>
          <a:xfrm>
            <a:off x="3701562" y="3366112"/>
            <a:ext cx="2934188" cy="0"/>
          </a:xfrm>
          <a:prstGeom prst="straightConnector1">
            <a:avLst/>
          </a:prstGeom>
          <a:noFill/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5" name="Google Shape;1245;p18"/>
          <p:cNvSpPr/>
          <p:nvPr/>
        </p:nvSpPr>
        <p:spPr>
          <a:xfrm>
            <a:off x="343665" y="1081454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18"/>
          <p:cNvSpPr/>
          <p:nvPr/>
        </p:nvSpPr>
        <p:spPr>
          <a:xfrm>
            <a:off x="3608542" y="3449516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18"/>
          <p:cNvSpPr/>
          <p:nvPr/>
        </p:nvSpPr>
        <p:spPr>
          <a:xfrm>
            <a:off x="3813695" y="4261339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18"/>
          <p:cNvSpPr/>
          <p:nvPr/>
        </p:nvSpPr>
        <p:spPr>
          <a:xfrm>
            <a:off x="3623195" y="4035670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8"/>
          <p:cNvSpPr/>
          <p:nvPr/>
        </p:nvSpPr>
        <p:spPr>
          <a:xfrm>
            <a:off x="5164780" y="5802923"/>
            <a:ext cx="497466" cy="14507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4-1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4" name="Google Shape;1254;p19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종료상품의 노출갯수는 제한이 없으며,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진행-&gt;종료상태로 변경된 핫트딜 상품만 노출하는 구간입니다.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앵콜요청이 가능한 상품목록이 노출되는 영역으로 하나의 라인에서 좌우로 스와이프 하여 노출됩니다.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앵콜요청 컬럼 구성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Thumbnail image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앵콜신청 블릿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이미지 영역 클릭시 상세 페이지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비회원 상태에서 “앵콜신청” 버튼 클릭 시  로그인 페이지로 이동하며,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로그인 완료 후 현재 화면으로 화면 이동.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이후 Event Process는 회원 로그인 상태에서 “앵콜요청“ 블릿 클릭시  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 Process와 동일하게 처리</a:t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앵콜요청 클릭시 “요청완료＂상태로 변경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(배송준비 및 출발에서의 앵콜요청 프로세스와 동일하게 처리합니다.)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255" name="Google Shape;1255;p19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256" name="Google Shape;1256;p19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펀딩_핫트딜_목록</a:t>
            </a:r>
            <a:endParaRPr/>
          </a:p>
        </p:txBody>
      </p:sp>
      <p:sp>
        <p:nvSpPr>
          <p:cNvPr id="1257" name="Google Shape;1257;p19"/>
          <p:cNvSpPr txBox="1"/>
          <p:nvPr>
            <p:ph idx="2" type="body"/>
          </p:nvPr>
        </p:nvSpPr>
        <p:spPr>
          <a:xfrm>
            <a:off x="764880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258" name="Google Shape;1258;p19"/>
          <p:cNvSpPr txBox="1"/>
          <p:nvPr>
            <p:ph idx="3" type="body"/>
          </p:nvPr>
        </p:nvSpPr>
        <p:spPr>
          <a:xfrm>
            <a:off x="2274698" y="201915"/>
            <a:ext cx="2116543" cy="159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MO_FD_001</a:t>
            </a:r>
            <a:endParaRPr/>
          </a:p>
        </p:txBody>
      </p:sp>
      <p:sp>
        <p:nvSpPr>
          <p:cNvPr id="1259" name="Google Shape;1259;p19"/>
          <p:cNvSpPr/>
          <p:nvPr/>
        </p:nvSpPr>
        <p:spPr>
          <a:xfrm>
            <a:off x="314082" y="4264269"/>
            <a:ext cx="2875084" cy="1670539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19"/>
          <p:cNvSpPr txBox="1"/>
          <p:nvPr/>
        </p:nvSpPr>
        <p:spPr>
          <a:xfrm>
            <a:off x="255774" y="3617837"/>
            <a:ext cx="265916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 앵콜요청!</a:t>
            </a:r>
            <a:endParaRPr/>
          </a:p>
        </p:txBody>
      </p:sp>
      <p:sp>
        <p:nvSpPr>
          <p:cNvPr id="1261" name="Google Shape;1261;p19"/>
          <p:cNvSpPr txBox="1"/>
          <p:nvPr/>
        </p:nvSpPr>
        <p:spPr>
          <a:xfrm>
            <a:off x="314685" y="3877942"/>
            <a:ext cx="287692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재구매를 원하시거나 아깝게 놓친 상품을 앵콜요청을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통해 다시 만나보실 수 있어요!</a:t>
            </a:r>
            <a:endParaRPr/>
          </a:p>
        </p:txBody>
      </p:sp>
      <p:sp>
        <p:nvSpPr>
          <p:cNvPr id="1262" name="Google Shape;1262;p19"/>
          <p:cNvSpPr/>
          <p:nvPr/>
        </p:nvSpPr>
        <p:spPr>
          <a:xfrm>
            <a:off x="389794" y="1218328"/>
            <a:ext cx="1289538" cy="11819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9"/>
          <p:cNvSpPr/>
          <p:nvPr/>
        </p:nvSpPr>
        <p:spPr>
          <a:xfrm>
            <a:off x="316526" y="1099042"/>
            <a:ext cx="2875084" cy="223324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4" name="Google Shape;1264;p19"/>
          <p:cNvSpPr/>
          <p:nvPr/>
        </p:nvSpPr>
        <p:spPr>
          <a:xfrm>
            <a:off x="1840525" y="1218328"/>
            <a:ext cx="1289538" cy="11819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종료상품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9"/>
          <p:cNvSpPr txBox="1"/>
          <p:nvPr/>
        </p:nvSpPr>
        <p:spPr>
          <a:xfrm>
            <a:off x="369557" y="2437233"/>
            <a:ext cx="14328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120ml X 2개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9"/>
          <p:cNvSpPr/>
          <p:nvPr/>
        </p:nvSpPr>
        <p:spPr>
          <a:xfrm>
            <a:off x="401641" y="2927840"/>
            <a:ext cx="671021" cy="23739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7" name="Google Shape;12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6128">
            <a:off x="426677" y="2969577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9"/>
          <p:cNvSpPr txBox="1"/>
          <p:nvPr/>
        </p:nvSpPr>
        <p:spPr>
          <a:xfrm>
            <a:off x="525702" y="2926833"/>
            <a:ext cx="75797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9"/>
          <p:cNvSpPr txBox="1"/>
          <p:nvPr/>
        </p:nvSpPr>
        <p:spPr>
          <a:xfrm>
            <a:off x="1072665" y="2897014"/>
            <a:ext cx="8052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9"/>
          <p:cNvSpPr txBox="1"/>
          <p:nvPr/>
        </p:nvSpPr>
        <p:spPr>
          <a:xfrm>
            <a:off x="1785119" y="2437233"/>
            <a:ext cx="1432867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#큐피드곰 에어팟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케이스</a:t>
            </a:r>
            <a:endParaRPr b="1"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9"/>
          <p:cNvSpPr/>
          <p:nvPr/>
        </p:nvSpPr>
        <p:spPr>
          <a:xfrm>
            <a:off x="1817203" y="2927840"/>
            <a:ext cx="671021" cy="237394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2" name="Google Shape;127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6128">
            <a:off x="1842239" y="2969577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9"/>
          <p:cNvSpPr txBox="1"/>
          <p:nvPr/>
        </p:nvSpPr>
        <p:spPr>
          <a:xfrm>
            <a:off x="1941264" y="2926833"/>
            <a:ext cx="757978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요청완료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9"/>
          <p:cNvSpPr txBox="1"/>
          <p:nvPr/>
        </p:nvSpPr>
        <p:spPr>
          <a:xfrm>
            <a:off x="2488227" y="2897014"/>
            <a:ext cx="8052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35,000</a:t>
            </a: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5" name="Google Shape;1275;p19"/>
          <p:cNvCxnSpPr/>
          <p:nvPr/>
        </p:nvCxnSpPr>
        <p:spPr>
          <a:xfrm>
            <a:off x="290149" y="3454034"/>
            <a:ext cx="2934188" cy="0"/>
          </a:xfrm>
          <a:prstGeom prst="straightConnector1">
            <a:avLst/>
          </a:prstGeom>
          <a:noFill/>
          <a:ln cap="flat" cmpd="sng" w="127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6" name="Google Shape;1276;p19"/>
          <p:cNvSpPr/>
          <p:nvPr/>
        </p:nvSpPr>
        <p:spPr>
          <a:xfrm>
            <a:off x="395657" y="4413738"/>
            <a:ext cx="996950" cy="888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9"/>
          <p:cNvSpPr txBox="1"/>
          <p:nvPr/>
        </p:nvSpPr>
        <p:spPr>
          <a:xfrm>
            <a:off x="341313" y="5353345"/>
            <a:ext cx="10219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9"/>
          <p:cNvSpPr txBox="1"/>
          <p:nvPr/>
        </p:nvSpPr>
        <p:spPr>
          <a:xfrm>
            <a:off x="1443399" y="5353345"/>
            <a:ext cx="102195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#아이폰12 플러스</a:t>
            </a:r>
            <a:endParaRPr b="1"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9"/>
          <p:cNvSpPr/>
          <p:nvPr/>
        </p:nvSpPr>
        <p:spPr>
          <a:xfrm>
            <a:off x="260960" y="1025768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9"/>
          <p:cNvSpPr/>
          <p:nvPr/>
        </p:nvSpPr>
        <p:spPr>
          <a:xfrm>
            <a:off x="181830" y="4384429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9"/>
          <p:cNvSpPr/>
          <p:nvPr/>
        </p:nvSpPr>
        <p:spPr>
          <a:xfrm>
            <a:off x="540447" y="5609493"/>
            <a:ext cx="671021" cy="23739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2" name="Google Shape;12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6128">
            <a:off x="565483" y="5651230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9"/>
          <p:cNvSpPr txBox="1"/>
          <p:nvPr/>
        </p:nvSpPr>
        <p:spPr>
          <a:xfrm>
            <a:off x="664508" y="5608486"/>
            <a:ext cx="60850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19"/>
          <p:cNvSpPr/>
          <p:nvPr/>
        </p:nvSpPr>
        <p:spPr>
          <a:xfrm>
            <a:off x="1639484" y="5609493"/>
            <a:ext cx="671021" cy="237394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5" name="Google Shape;1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96128">
            <a:off x="1664520" y="5651230"/>
            <a:ext cx="171640" cy="173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19"/>
          <p:cNvSpPr txBox="1"/>
          <p:nvPr/>
        </p:nvSpPr>
        <p:spPr>
          <a:xfrm>
            <a:off x="1763546" y="5608486"/>
            <a:ext cx="62796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요청완료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9"/>
          <p:cNvSpPr/>
          <p:nvPr/>
        </p:nvSpPr>
        <p:spPr>
          <a:xfrm>
            <a:off x="1544030" y="4413738"/>
            <a:ext cx="996950" cy="888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9"/>
          <p:cNvSpPr/>
          <p:nvPr/>
        </p:nvSpPr>
        <p:spPr>
          <a:xfrm>
            <a:off x="2625484" y="4413738"/>
            <a:ext cx="513370" cy="888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9" name="Google Shape;128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5588" y="5358138"/>
            <a:ext cx="531741" cy="5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19"/>
          <p:cNvSpPr/>
          <p:nvPr/>
        </p:nvSpPr>
        <p:spPr>
          <a:xfrm>
            <a:off x="386862" y="4378569"/>
            <a:ext cx="2813538" cy="94957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19"/>
          <p:cNvSpPr/>
          <p:nvPr/>
        </p:nvSpPr>
        <p:spPr>
          <a:xfrm>
            <a:off x="181830" y="5377960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19"/>
          <p:cNvSpPr/>
          <p:nvPr/>
        </p:nvSpPr>
        <p:spPr>
          <a:xfrm>
            <a:off x="1477230" y="5574321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19"/>
          <p:cNvSpPr/>
          <p:nvPr/>
        </p:nvSpPr>
        <p:spPr>
          <a:xfrm>
            <a:off x="6478621" y="1365179"/>
            <a:ext cx="5636204" cy="37931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종료 상품 노출 개수 제한이나 별도의 대안이 필요할 듯 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예시로 종료된 상품이 100개일 경우 100개의 리스트를 내려야지만 ‘핫트딜 앵콜요청’ 영역을 확인해야하는데 사용성에 불편이 상당할 것입니다.</a:t>
            </a:r>
            <a:endParaRPr b="1"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9"/>
          <p:cNvSpPr/>
          <p:nvPr/>
        </p:nvSpPr>
        <p:spPr>
          <a:xfrm>
            <a:off x="4950500" y="5065713"/>
            <a:ext cx="6446707" cy="1300989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핫트딜ing, 배송 준비 및 출발(종료된 핫트딜), 핫트딜 앵콜요청 리스트 영역에서 노출 방법에 대한 명확한 기능 정의(ex.페이징)가 필요합니다.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진행중인 핫트딜 모두 표시하게 될 경우 배송준비 및 출발(종료된 핫트딜) 영역을 보기 위해서는 스크롤 압박이 발생할 수 있습니다.</a:t>
            </a:r>
            <a:b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또한 종료된 핫트딜 노출에 대한 제한이 없는 경우 ‘핫트딜 앵콜요청’ 영역을 보기 위해서도 스크롤 압박이 발생 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모바일 특성을 고려한 리스트 페이지 기능 정의로 수정이 필요합니다.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Revision History</a:t>
            </a:r>
            <a:endParaRPr/>
          </a:p>
        </p:txBody>
      </p:sp>
      <p:graphicFrame>
        <p:nvGraphicFramePr>
          <p:cNvPr id="390" name="Google Shape;390;p2"/>
          <p:cNvGraphicFramePr/>
          <p:nvPr/>
        </p:nvGraphicFramePr>
        <p:xfrm>
          <a:off x="617914" y="92009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1042275"/>
                <a:gridCol w="1215300"/>
                <a:gridCol w="7740525"/>
                <a:gridCol w="958100"/>
              </a:tblGrid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버전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제.계정일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제.계정 내용 및 변경페이지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작성자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8D8"/>
                    </a:solidFill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V0.10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2020.12.17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초안 작성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원중연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V0.20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2020.12.30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DEAL UI PROCESS , DEAL FLOW , ORDER UI PROCESS , ORDER FLOW (6,7,8,9 page추가)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상품(핫트딜,핫트오더) 구매에 관한 이용약관 동의 ( 16 page추가 )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10 page  “2” Description 수정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원중연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V0.30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Page 확인 필요사항 추가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11~16 Page 화면 일부 기능 수정 및 Description 추가적용 및 수정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원중연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V0.40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2020.01.04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모바일 화면설계 추가 , 핫트오더(프리오더)관련 화면삭제 ,  펀딩상세페이지보완, 알림톡수정, 주문결제화면내 펀딩서비스약관 수정</a:t>
                      </a:r>
                      <a:endParaRPr b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원중연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F7F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9" name="Google Shape;1299;p20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진행중 구성 컬럼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달성금액 </a:t>
                      </a:r>
                      <a:b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 초과시 (Blue색상)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 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달성률 BAR 색상 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D-DAY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아이콘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 copy (Admin에서 설정된</a:t>
                      </a:r>
                      <a:b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목표금액은 VOLD 처리하여 노출)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참여시 :  선주문 및 결제까지 완료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성사시 : 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미성사시 : 결제 취소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00" name="Google Shape;1300;p20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301" name="Google Shape;1301;p20"/>
          <p:cNvSpPr txBox="1"/>
          <p:nvPr>
            <p:ph idx="1" type="body"/>
          </p:nvPr>
        </p:nvSpPr>
        <p:spPr>
          <a:xfrm>
            <a:off x="76488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펀딩_핫트딜_상세</a:t>
            </a:r>
            <a:endParaRPr/>
          </a:p>
        </p:txBody>
      </p:sp>
      <p:sp>
        <p:nvSpPr>
          <p:cNvPr id="1302" name="Google Shape;1302;p20"/>
          <p:cNvSpPr txBox="1"/>
          <p:nvPr>
            <p:ph idx="2" type="body"/>
          </p:nvPr>
        </p:nvSpPr>
        <p:spPr>
          <a:xfrm>
            <a:off x="764881" y="175261"/>
            <a:ext cx="1193460" cy="186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303" name="Google Shape;1303;p20"/>
          <p:cNvSpPr txBox="1"/>
          <p:nvPr>
            <p:ph idx="3" type="body"/>
          </p:nvPr>
        </p:nvSpPr>
        <p:spPr>
          <a:xfrm>
            <a:off x="227469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MO_FD_002</a:t>
            </a:r>
            <a:endParaRPr/>
          </a:p>
        </p:txBody>
      </p:sp>
      <p:sp>
        <p:nvSpPr>
          <p:cNvPr id="1304" name="Google Shape;1304;p20"/>
          <p:cNvSpPr txBox="1"/>
          <p:nvPr/>
        </p:nvSpPr>
        <p:spPr>
          <a:xfrm>
            <a:off x="4263633" y="439736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펀딩_핫트딜</a:t>
            </a:r>
            <a:endParaRPr/>
          </a:p>
        </p:txBody>
      </p:sp>
      <p:sp>
        <p:nvSpPr>
          <p:cNvPr id="1305" name="Google Shape;1305;p20"/>
          <p:cNvSpPr txBox="1"/>
          <p:nvPr>
            <p:ph idx="1" type="body"/>
          </p:nvPr>
        </p:nvSpPr>
        <p:spPr>
          <a:xfrm>
            <a:off x="4254840" y="680410"/>
            <a:ext cx="2637539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펀딩_핫트딜_상세</a:t>
            </a:r>
            <a:endParaRPr/>
          </a:p>
        </p:txBody>
      </p:sp>
      <p:sp>
        <p:nvSpPr>
          <p:cNvPr id="1306" name="Google Shape;1306;p20"/>
          <p:cNvSpPr txBox="1"/>
          <p:nvPr>
            <p:ph idx="2" type="body"/>
          </p:nvPr>
        </p:nvSpPr>
        <p:spPr>
          <a:xfrm>
            <a:off x="4254841" y="205740"/>
            <a:ext cx="1041060" cy="1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307" name="Google Shape;1307;p20"/>
          <p:cNvSpPr txBox="1"/>
          <p:nvPr>
            <p:ph idx="3" type="body"/>
          </p:nvPr>
        </p:nvSpPr>
        <p:spPr>
          <a:xfrm>
            <a:off x="571131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MO_FD_002</a:t>
            </a:r>
            <a:endParaRPr/>
          </a:p>
        </p:txBody>
      </p:sp>
      <p:sp>
        <p:nvSpPr>
          <p:cNvPr id="1308" name="Google Shape;1308;p20"/>
          <p:cNvSpPr/>
          <p:nvPr/>
        </p:nvSpPr>
        <p:spPr>
          <a:xfrm>
            <a:off x="290147" y="1585267"/>
            <a:ext cx="2936630" cy="1764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20"/>
          <p:cNvSpPr/>
          <p:nvPr/>
        </p:nvSpPr>
        <p:spPr>
          <a:xfrm>
            <a:off x="307732" y="3429000"/>
            <a:ext cx="1800225" cy="21980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0"/>
          <p:cNvSpPr txBox="1"/>
          <p:nvPr/>
        </p:nvSpPr>
        <p:spPr>
          <a:xfrm>
            <a:off x="307732" y="3430760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endParaRPr/>
          </a:p>
        </p:txBody>
      </p:sp>
      <p:sp>
        <p:nvSpPr>
          <p:cNvPr id="1311" name="Google Shape;1311;p20"/>
          <p:cNvSpPr/>
          <p:nvPr/>
        </p:nvSpPr>
        <p:spPr>
          <a:xfrm>
            <a:off x="307732" y="3754316"/>
            <a:ext cx="2866292" cy="30773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0"/>
          <p:cNvSpPr txBox="1"/>
          <p:nvPr/>
        </p:nvSpPr>
        <p:spPr>
          <a:xfrm>
            <a:off x="307732" y="3791246"/>
            <a:ext cx="132736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PRODUCT NAME</a:t>
            </a:r>
            <a:endParaRPr/>
          </a:p>
        </p:txBody>
      </p:sp>
      <p:sp>
        <p:nvSpPr>
          <p:cNvPr id="1313" name="Google Shape;1313;p20"/>
          <p:cNvSpPr/>
          <p:nvPr/>
        </p:nvSpPr>
        <p:spPr>
          <a:xfrm>
            <a:off x="298941" y="4325816"/>
            <a:ext cx="2919046" cy="1608992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0"/>
          <p:cNvSpPr txBox="1"/>
          <p:nvPr/>
        </p:nvSpPr>
        <p:spPr>
          <a:xfrm>
            <a:off x="401534" y="4424292"/>
            <a:ext cx="13273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 </a:t>
            </a:r>
            <a:r>
              <a:rPr b="1" lang="ko-KR" sz="11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펀딩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20"/>
          <p:cNvSpPr txBox="1"/>
          <p:nvPr/>
        </p:nvSpPr>
        <p:spPr>
          <a:xfrm>
            <a:off x="1565052" y="4353221"/>
            <a:ext cx="190485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달성금액 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1,270,000원</a:t>
            </a:r>
            <a:endParaRPr b="1" sz="11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</a:t>
            </a:r>
            <a:r>
              <a:rPr b="1" lang="ko-KR" sz="11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1,000,000원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0"/>
          <p:cNvSpPr/>
          <p:nvPr/>
        </p:nvSpPr>
        <p:spPr>
          <a:xfrm>
            <a:off x="429233" y="5451231"/>
            <a:ext cx="509955" cy="316523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20"/>
          <p:cNvSpPr txBox="1"/>
          <p:nvPr/>
        </p:nvSpPr>
        <p:spPr>
          <a:xfrm>
            <a:off x="1003665" y="5409029"/>
            <a:ext cx="21554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목표금액 1,000,000 이 달성되면,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 준비와 배송이 진행 됩니다. </a:t>
            </a:r>
            <a:endParaRPr b="1" sz="9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0"/>
          <p:cNvSpPr/>
          <p:nvPr/>
        </p:nvSpPr>
        <p:spPr>
          <a:xfrm>
            <a:off x="200637" y="4229100"/>
            <a:ext cx="3131649" cy="1811216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0"/>
          <p:cNvSpPr txBox="1"/>
          <p:nvPr/>
        </p:nvSpPr>
        <p:spPr>
          <a:xfrm>
            <a:off x="2197238" y="5191242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1320" name="Google Shape;1320;p20"/>
          <p:cNvSpPr txBox="1"/>
          <p:nvPr/>
        </p:nvSpPr>
        <p:spPr>
          <a:xfrm>
            <a:off x="2145052" y="4898168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pic>
        <p:nvPicPr>
          <p:cNvPr id="1321" name="Google Shape;13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9241" y="4765724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9670" y="5083710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20"/>
          <p:cNvSpPr/>
          <p:nvPr/>
        </p:nvSpPr>
        <p:spPr>
          <a:xfrm>
            <a:off x="413116" y="4999892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0"/>
          <p:cNvSpPr/>
          <p:nvPr/>
        </p:nvSpPr>
        <p:spPr>
          <a:xfrm>
            <a:off x="413116" y="5269521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0"/>
          <p:cNvSpPr/>
          <p:nvPr/>
        </p:nvSpPr>
        <p:spPr>
          <a:xfrm>
            <a:off x="421910" y="5008685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0"/>
          <p:cNvSpPr/>
          <p:nvPr/>
        </p:nvSpPr>
        <p:spPr>
          <a:xfrm>
            <a:off x="1749547" y="5260731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7" name="Google Shape;132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5670" y="1099037"/>
            <a:ext cx="3148030" cy="375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20"/>
          <p:cNvSpPr/>
          <p:nvPr/>
        </p:nvSpPr>
        <p:spPr>
          <a:xfrm>
            <a:off x="3593612" y="1128067"/>
            <a:ext cx="3150088" cy="4226448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펀딩서비스로 등록된 상품은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해당영역에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펀딩서비스 관련 정보가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노출되며,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기타 정보는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현재 상세PAGE 화면과 </a:t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동일하게 노출</a:t>
            </a:r>
            <a:endParaRPr/>
          </a:p>
        </p:txBody>
      </p:sp>
      <p:sp>
        <p:nvSpPr>
          <p:cNvPr id="1329" name="Google Shape;1329;p20"/>
          <p:cNvSpPr/>
          <p:nvPr/>
        </p:nvSpPr>
        <p:spPr>
          <a:xfrm>
            <a:off x="113902" y="1521069"/>
            <a:ext cx="237790" cy="283765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330" name="Google Shape;1330;p20"/>
          <p:cNvSpPr/>
          <p:nvPr/>
        </p:nvSpPr>
        <p:spPr>
          <a:xfrm>
            <a:off x="146660" y="416462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5" name="Google Shape;1335;p21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주문결제 화면에서 별도 기능정의하고 있습니다.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“주문 상품의 상품평,가격,배송 정보에 동의 합니다.”  다음에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“펀딩서비스 상품구매에 관한 이용약관 동의 노출됩니다.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C0C0C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rgbClr val="0C0C0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펀딩서비스 구매에 관한 이용약관은 상품 등록시 “펀딩서비스(핫트딜)”상품으로 적용된 상품에 한해서 노출됩니다. </a:t>
                      </a:r>
                      <a:endParaRPr b="0" sz="800" u="none" cap="none" strike="noStrike">
                        <a:solidFill>
                          <a:srgbClr val="0C0C0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“펀딩서비스 상품 구매에 관한 이용약관에 동의합니다.”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Check box에  Check 되지 않고 결제하기 터치시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 펀딩서비스 상품구매에 관한 이용약관에 동의하셔야 합니다.”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Alert message ‘확인’후 Alert message 사라지고 현재 화면 다시 노출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상품구매에 관한 이용약관에 동의 Check box  터치 완료후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결제하기 Process 정상 진행 가능합니다.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1336" name="Google Shape;1336;p21"/>
          <p:cNvSpPr/>
          <p:nvPr/>
        </p:nvSpPr>
        <p:spPr>
          <a:xfrm>
            <a:off x="203268" y="150708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신용카드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21"/>
          <p:cNvSpPr/>
          <p:nvPr/>
        </p:nvSpPr>
        <p:spPr>
          <a:xfrm>
            <a:off x="1247575" y="150708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실시간 계좌이체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21"/>
          <p:cNvSpPr/>
          <p:nvPr/>
        </p:nvSpPr>
        <p:spPr>
          <a:xfrm>
            <a:off x="2291883" y="150708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휴대폰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21"/>
          <p:cNvSpPr/>
          <p:nvPr/>
        </p:nvSpPr>
        <p:spPr>
          <a:xfrm>
            <a:off x="201378" y="189855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가상계좌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21"/>
          <p:cNvSpPr/>
          <p:nvPr/>
        </p:nvSpPr>
        <p:spPr>
          <a:xfrm>
            <a:off x="1243771" y="189855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네이버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21"/>
          <p:cNvSpPr/>
          <p:nvPr/>
        </p:nvSpPr>
        <p:spPr>
          <a:xfrm>
            <a:off x="2286164" y="1892594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카카오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2" name="Google Shape;1342;p21"/>
          <p:cNvGrpSpPr/>
          <p:nvPr/>
        </p:nvGrpSpPr>
        <p:grpSpPr>
          <a:xfrm>
            <a:off x="210170" y="5772658"/>
            <a:ext cx="3152451" cy="353943"/>
            <a:chOff x="3581399" y="2411680"/>
            <a:chExt cx="3152451" cy="353943"/>
          </a:xfrm>
        </p:grpSpPr>
        <p:sp>
          <p:nvSpPr>
            <p:cNvPr id="1343" name="Google Shape;1343;p21"/>
            <p:cNvSpPr/>
            <p:nvPr/>
          </p:nvSpPr>
          <p:spPr>
            <a:xfrm>
              <a:off x="3692389" y="2411680"/>
              <a:ext cx="3041461" cy="3539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b="1" lang="ko-KR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주문 상품의 상품명, 가격, 배송 정보에 동의 합니다.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ko-KR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(전자상거래법 제8조 2항) </a:t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3581399" y="2446663"/>
              <a:ext cx="160867" cy="160867"/>
            </a:xfrm>
            <a:prstGeom prst="roundRect">
              <a:avLst>
                <a:gd fmla="val 3979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Calibri"/>
                <a:buNone/>
              </a:pPr>
              <a:r>
                <a:t/>
              </a:r>
              <a:endParaRPr b="1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5" name="Google Shape;1345;p21"/>
          <p:cNvSpPr/>
          <p:nvPr/>
        </p:nvSpPr>
        <p:spPr>
          <a:xfrm>
            <a:off x="201378" y="228842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Smile Pay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21"/>
          <p:cNvSpPr/>
          <p:nvPr/>
        </p:nvSpPr>
        <p:spPr>
          <a:xfrm>
            <a:off x="1233013" y="2288423"/>
            <a:ext cx="944086" cy="325893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PAYCO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21"/>
          <p:cNvSpPr/>
          <p:nvPr/>
        </p:nvSpPr>
        <p:spPr>
          <a:xfrm>
            <a:off x="113829" y="1191275"/>
            <a:ext cx="9170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결제 방법</a:t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48" name="Google Shape;1348;p21"/>
          <p:cNvCxnSpPr/>
          <p:nvPr/>
        </p:nvCxnSpPr>
        <p:spPr>
          <a:xfrm>
            <a:off x="145326" y="1437496"/>
            <a:ext cx="3164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49" name="Google Shape;1349;p21"/>
          <p:cNvCxnSpPr/>
          <p:nvPr/>
        </p:nvCxnSpPr>
        <p:spPr>
          <a:xfrm>
            <a:off x="154118" y="5601275"/>
            <a:ext cx="3164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0" name="Google Shape;1350;p21"/>
          <p:cNvSpPr/>
          <p:nvPr/>
        </p:nvSpPr>
        <p:spPr>
          <a:xfrm>
            <a:off x="136859" y="2723114"/>
            <a:ext cx="3206241" cy="23083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신용카드 할인 안내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신한카드</a:t>
            </a:r>
            <a:endParaRPr b="1"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2~6개월, 12개월(부분) 무이자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하나카드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2~3개월 무이자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국민카드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2~5개월 무이자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비씨카드, NH농협카드, 현대카드, 삼성카드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2~6개월 무이자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유의사항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행사 제외 카드 : 법인, 체크, 선불, 기프트, 하이브리드 등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· 무이자 적용 최소 결제 금액 등 상세 내용은 결제 팝업창에서 확인해 주시기 바랍니다.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기타 문의나 더 자세한 내용이 알고 싶으시면 고객센터 &gt; 주문 FAQ 를 이용해 주시기 바랍니다.</a:t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1" name="Google Shape;1351;p21"/>
          <p:cNvCxnSpPr/>
          <p:nvPr/>
        </p:nvCxnSpPr>
        <p:spPr>
          <a:xfrm>
            <a:off x="131742" y="5056507"/>
            <a:ext cx="316421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2" name="Google Shape;1352;p21"/>
          <p:cNvSpPr/>
          <p:nvPr/>
        </p:nvSpPr>
        <p:spPr>
          <a:xfrm>
            <a:off x="207679" y="5172394"/>
            <a:ext cx="3041461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아이폰 결제 시 세션 오류가 나는 경우, 설정&gt;safari&gt;쿠키 허용 항목을 “항상</a:t>
            </a:r>
            <a:r>
              <a:rPr lang="ko-K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”으로 설정해 주세요.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21"/>
          <p:cNvSpPr/>
          <p:nvPr/>
        </p:nvSpPr>
        <p:spPr>
          <a:xfrm>
            <a:off x="155820" y="1128064"/>
            <a:ext cx="3185257" cy="5061721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21"/>
          <p:cNvSpPr/>
          <p:nvPr/>
        </p:nvSpPr>
        <p:spPr>
          <a:xfrm>
            <a:off x="3604847" y="1406766"/>
            <a:ext cx="3138855" cy="24178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1"/>
          <p:cNvSpPr/>
          <p:nvPr/>
        </p:nvSpPr>
        <p:spPr>
          <a:xfrm>
            <a:off x="3520742" y="1142955"/>
            <a:ext cx="353948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펀딩서비스 상품(핫트딜,핫트오더) 구매에 관한 이용약관 동의</a:t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21"/>
          <p:cNvSpPr/>
          <p:nvPr/>
        </p:nvSpPr>
        <p:spPr>
          <a:xfrm>
            <a:off x="3701562" y="1482076"/>
            <a:ext cx="2971801" cy="2323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핫트딜의 기본 판매조건 충족시 딜이 성공됩니다. 딜 성공 이후라도 해당 기간이 종료되면 자동으로 딜은 종료됩니다.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딜이 종료되면 ( 익일 오후 6시 ) 에 일괄 결제가 진행됩니다.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 정책에 따라 관련 제반 사항을 반드시 확인하시기 바랍니다.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주문제작 상품의 경우 교환/반품사유(제품의 하자 및 기타 전자상거래등에서 정하는 사유)에 해당되지 않는 상품은 교환/반품/환불이 불가능합니다.(상품불량으로 인한 교환/반품/환불은 가능)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핫트딜 상품과 핫트오더 상품은 핫트랙스의 모든 쿠폰혜택 적용 및 카트혜택이 제외됩니다.</a:t>
            </a:r>
            <a:endParaRPr/>
          </a:p>
          <a:p>
            <a:pPr indent="-1143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핫트딜 상품은 일반상품과 동일하게 전자상거래법 제8조 2항을 동일하게 적용합니다</a:t>
            </a:r>
            <a:r>
              <a:rPr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357" name="Google Shape;1357;p21"/>
          <p:cNvSpPr/>
          <p:nvPr/>
        </p:nvSpPr>
        <p:spPr>
          <a:xfrm>
            <a:off x="3516923" y="999390"/>
            <a:ext cx="3305908" cy="3212125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21"/>
          <p:cNvSpPr/>
          <p:nvPr/>
        </p:nvSpPr>
        <p:spPr>
          <a:xfrm>
            <a:off x="3656758" y="3921372"/>
            <a:ext cx="132729" cy="135289"/>
          </a:xfrm>
          <a:prstGeom prst="roundRect">
            <a:avLst>
              <a:gd fmla="val 3979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1"/>
          <p:cNvSpPr/>
          <p:nvPr/>
        </p:nvSpPr>
        <p:spPr>
          <a:xfrm>
            <a:off x="3802918" y="3887187"/>
            <a:ext cx="3041461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펀딩서비스 상품 구매에 관한 이용약관에 동의합니다.</a:t>
            </a:r>
            <a:endParaRPr/>
          </a:p>
        </p:txBody>
      </p:sp>
      <p:sp>
        <p:nvSpPr>
          <p:cNvPr id="1360" name="Google Shape;1360;p21"/>
          <p:cNvSpPr/>
          <p:nvPr/>
        </p:nvSpPr>
        <p:spPr>
          <a:xfrm>
            <a:off x="3534631" y="1046281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21"/>
          <p:cNvSpPr/>
          <p:nvPr/>
        </p:nvSpPr>
        <p:spPr>
          <a:xfrm>
            <a:off x="190437" y="6330457"/>
            <a:ext cx="3001171" cy="179072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sp>
        <p:nvSpPr>
          <p:cNvPr id="1362" name="Google Shape;1362;p21"/>
          <p:cNvSpPr/>
          <p:nvPr/>
        </p:nvSpPr>
        <p:spPr>
          <a:xfrm>
            <a:off x="187692" y="5506912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21"/>
          <p:cNvSpPr/>
          <p:nvPr/>
        </p:nvSpPr>
        <p:spPr>
          <a:xfrm>
            <a:off x="3534631" y="3701558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21"/>
          <p:cNvSpPr/>
          <p:nvPr/>
        </p:nvSpPr>
        <p:spPr>
          <a:xfrm>
            <a:off x="3788694" y="4342468"/>
            <a:ext cx="2602803" cy="337847"/>
          </a:xfrm>
          <a:prstGeom prst="roundRect">
            <a:avLst>
              <a:gd fmla="val 0" name="adj"/>
            </a:avLst>
          </a:prstGeom>
          <a:solidFill>
            <a:srgbClr val="3F3F3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결제하기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21"/>
          <p:cNvSpPr/>
          <p:nvPr/>
        </p:nvSpPr>
        <p:spPr>
          <a:xfrm>
            <a:off x="3640506" y="4273062"/>
            <a:ext cx="3006480" cy="2057400"/>
          </a:xfrm>
          <a:prstGeom prst="rect">
            <a:avLst/>
          </a:prstGeom>
          <a:solidFill>
            <a:srgbClr val="7F7F7F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21"/>
          <p:cNvSpPr/>
          <p:nvPr/>
        </p:nvSpPr>
        <p:spPr>
          <a:xfrm>
            <a:off x="1464986" y="2629426"/>
            <a:ext cx="601206" cy="614416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367" name="Google Shape;1367;p21"/>
          <p:cNvSpPr/>
          <p:nvPr/>
        </p:nvSpPr>
        <p:spPr>
          <a:xfrm>
            <a:off x="4738656" y="4777680"/>
            <a:ext cx="601206" cy="614416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ko-KR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1368" name="Google Shape;1368;p21"/>
          <p:cNvSpPr txBox="1"/>
          <p:nvPr>
            <p:ph type="title"/>
          </p:nvPr>
        </p:nvSpPr>
        <p:spPr>
          <a:xfrm>
            <a:off x="764880" y="430944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모바일 펀딩_핫트딜</a:t>
            </a:r>
            <a:endParaRPr/>
          </a:p>
        </p:txBody>
      </p:sp>
      <p:sp>
        <p:nvSpPr>
          <p:cNvPr id="1369" name="Google Shape;1369;p21"/>
          <p:cNvSpPr txBox="1"/>
          <p:nvPr>
            <p:ph idx="1" type="body"/>
          </p:nvPr>
        </p:nvSpPr>
        <p:spPr>
          <a:xfrm>
            <a:off x="764880" y="615462"/>
            <a:ext cx="2752043" cy="2449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펀딩_핫트딜_펀딩서비스 이용약관동의</a:t>
            </a:r>
            <a:endParaRPr/>
          </a:p>
        </p:txBody>
      </p:sp>
      <p:sp>
        <p:nvSpPr>
          <p:cNvPr id="1370" name="Google Shape;1370;p21"/>
          <p:cNvSpPr txBox="1"/>
          <p:nvPr>
            <p:ph idx="2" type="body"/>
          </p:nvPr>
        </p:nvSpPr>
        <p:spPr>
          <a:xfrm>
            <a:off x="764881" y="175261"/>
            <a:ext cx="1193460" cy="186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371" name="Google Shape;1371;p21"/>
          <p:cNvSpPr txBox="1"/>
          <p:nvPr>
            <p:ph idx="3" type="body"/>
          </p:nvPr>
        </p:nvSpPr>
        <p:spPr>
          <a:xfrm>
            <a:off x="227469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MO_FD_002</a:t>
            </a:r>
            <a:endParaRPr/>
          </a:p>
        </p:txBody>
      </p:sp>
      <p:sp>
        <p:nvSpPr>
          <p:cNvPr id="1372" name="Google Shape;1372;p21"/>
          <p:cNvSpPr txBox="1"/>
          <p:nvPr/>
        </p:nvSpPr>
        <p:spPr>
          <a:xfrm>
            <a:off x="4263633" y="439736"/>
            <a:ext cx="2686493" cy="1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lang="ko-K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모바일 펀딩_핫트딜</a:t>
            </a:r>
            <a:endParaRPr/>
          </a:p>
        </p:txBody>
      </p:sp>
      <p:sp>
        <p:nvSpPr>
          <p:cNvPr id="1373" name="Google Shape;1373;p21"/>
          <p:cNvSpPr txBox="1"/>
          <p:nvPr>
            <p:ph idx="1" type="body"/>
          </p:nvPr>
        </p:nvSpPr>
        <p:spPr>
          <a:xfrm>
            <a:off x="4254840" y="659423"/>
            <a:ext cx="2726252" cy="2009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ko-KR"/>
              <a:t>모바일 펀딩_핫트딜_펀딩서비스 이용약관동의</a:t>
            </a:r>
            <a:endParaRPr/>
          </a:p>
        </p:txBody>
      </p:sp>
      <p:sp>
        <p:nvSpPr>
          <p:cNvPr id="1374" name="Google Shape;1374;p21"/>
          <p:cNvSpPr txBox="1"/>
          <p:nvPr>
            <p:ph idx="2" type="body"/>
          </p:nvPr>
        </p:nvSpPr>
        <p:spPr>
          <a:xfrm>
            <a:off x="4254841" y="205740"/>
            <a:ext cx="1041060" cy="1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 Web/App</a:t>
            </a:r>
            <a:endParaRPr/>
          </a:p>
        </p:txBody>
      </p:sp>
      <p:sp>
        <p:nvSpPr>
          <p:cNvPr id="1375" name="Google Shape;1375;p21"/>
          <p:cNvSpPr txBox="1"/>
          <p:nvPr>
            <p:ph idx="3" type="body"/>
          </p:nvPr>
        </p:nvSpPr>
        <p:spPr>
          <a:xfrm>
            <a:off x="5711319" y="190501"/>
            <a:ext cx="1032382" cy="1709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MO_FD_002</a:t>
            </a:r>
            <a:endParaRPr/>
          </a:p>
        </p:txBody>
      </p:sp>
      <p:sp>
        <p:nvSpPr>
          <p:cNvPr id="1376" name="Google Shape;1376;p21"/>
          <p:cNvSpPr/>
          <p:nvPr/>
        </p:nvSpPr>
        <p:spPr>
          <a:xfrm>
            <a:off x="7931285" y="3270094"/>
            <a:ext cx="3847541" cy="1437795"/>
          </a:xfrm>
          <a:prstGeom prst="rect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주문/결제 페이지 상단 영역 캡처 이미지 삽입  또는 ‘주문결제 페이지 상단 공통 영역’이라고 별도 표시해주시면 좋을 것 같습니다.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펀딩서비스 Information Architecture</a:t>
            </a:r>
            <a:endParaRPr/>
          </a:p>
        </p:txBody>
      </p:sp>
      <p:pic>
        <p:nvPicPr>
          <p:cNvPr id="396" name="Google Shape;39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79" y="1285065"/>
            <a:ext cx="10538375" cy="110505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"/>
          <p:cNvSpPr/>
          <p:nvPr/>
        </p:nvSpPr>
        <p:spPr>
          <a:xfrm>
            <a:off x="694592" y="1292470"/>
            <a:ext cx="10559562" cy="1090246"/>
          </a:xfrm>
          <a:prstGeom prst="rect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하반기 과업 영상/영상 요구사항 정의</a:t>
            </a:r>
            <a:endParaRPr/>
          </a:p>
        </p:txBody>
      </p:sp>
      <p:pic>
        <p:nvPicPr>
          <p:cNvPr id="403" name="Google Shape;40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7865" y="1306678"/>
            <a:ext cx="10644211" cy="1095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UI STRUCTURE GUIDE</a:t>
            </a:r>
            <a:endParaRPr/>
          </a:p>
        </p:txBody>
      </p:sp>
      <p:sp>
        <p:nvSpPr>
          <p:cNvPr id="409" name="Google Shape;409;p5"/>
          <p:cNvSpPr/>
          <p:nvPr/>
        </p:nvSpPr>
        <p:spPr>
          <a:xfrm>
            <a:off x="1652954" y="1222131"/>
            <a:ext cx="2672861" cy="545123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Header_GNB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5"/>
          <p:cNvSpPr/>
          <p:nvPr/>
        </p:nvSpPr>
        <p:spPr>
          <a:xfrm>
            <a:off x="1652954" y="1811216"/>
            <a:ext cx="2672861" cy="720969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BANNER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5"/>
          <p:cNvSpPr/>
          <p:nvPr/>
        </p:nvSpPr>
        <p:spPr>
          <a:xfrm>
            <a:off x="1652954" y="2567355"/>
            <a:ext cx="2672861" cy="2646483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BODY_TAB1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BODY_TAB2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BODY_TAB3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5"/>
          <p:cNvSpPr/>
          <p:nvPr/>
        </p:nvSpPr>
        <p:spPr>
          <a:xfrm>
            <a:off x="1652954" y="5249011"/>
            <a:ext cx="2672861" cy="448406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p5"/>
          <p:cNvCxnSpPr/>
          <p:nvPr/>
        </p:nvCxnSpPr>
        <p:spPr>
          <a:xfrm>
            <a:off x="4378569" y="1222131"/>
            <a:ext cx="3516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5"/>
          <p:cNvCxnSpPr/>
          <p:nvPr/>
        </p:nvCxnSpPr>
        <p:spPr>
          <a:xfrm>
            <a:off x="4378569" y="1767255"/>
            <a:ext cx="3516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5"/>
          <p:cNvCxnSpPr/>
          <p:nvPr/>
        </p:nvCxnSpPr>
        <p:spPr>
          <a:xfrm>
            <a:off x="4378569" y="2540978"/>
            <a:ext cx="3516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5"/>
          <p:cNvCxnSpPr/>
          <p:nvPr/>
        </p:nvCxnSpPr>
        <p:spPr>
          <a:xfrm>
            <a:off x="4378569" y="5196256"/>
            <a:ext cx="3516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5"/>
          <p:cNvCxnSpPr/>
          <p:nvPr/>
        </p:nvCxnSpPr>
        <p:spPr>
          <a:xfrm>
            <a:off x="4378569" y="5697418"/>
            <a:ext cx="3516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5"/>
          <p:cNvCxnSpPr/>
          <p:nvPr/>
        </p:nvCxnSpPr>
        <p:spPr>
          <a:xfrm>
            <a:off x="4536831" y="1336431"/>
            <a:ext cx="0" cy="37806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19" name="Google Shape;419;p5"/>
          <p:cNvCxnSpPr/>
          <p:nvPr/>
        </p:nvCxnSpPr>
        <p:spPr>
          <a:xfrm>
            <a:off x="4536831" y="1916723"/>
            <a:ext cx="8792" cy="55391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20" name="Google Shape;420;p5"/>
          <p:cNvCxnSpPr/>
          <p:nvPr/>
        </p:nvCxnSpPr>
        <p:spPr>
          <a:xfrm>
            <a:off x="4536831" y="2620107"/>
            <a:ext cx="8792" cy="169691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421" name="Google Shape;421;p5"/>
          <p:cNvCxnSpPr/>
          <p:nvPr/>
        </p:nvCxnSpPr>
        <p:spPr>
          <a:xfrm>
            <a:off x="4536831" y="5257801"/>
            <a:ext cx="0" cy="37806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22" name="Google Shape;422;p5"/>
          <p:cNvSpPr txBox="1"/>
          <p:nvPr/>
        </p:nvSpPr>
        <p:spPr>
          <a:xfrm>
            <a:off x="4799973" y="1389753"/>
            <a:ext cx="56804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상단 고정영역으로 현재 SITE 의 GNB 영역 / 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“핫트딜”(가칭) “핫트오더”(가칭) 위치 선정 필요 </a:t>
            </a:r>
            <a:endParaRPr/>
          </a:p>
        </p:txBody>
      </p:sp>
      <p:sp>
        <p:nvSpPr>
          <p:cNvPr id="423" name="Google Shape;423;p5"/>
          <p:cNvSpPr txBox="1"/>
          <p:nvPr/>
        </p:nvSpPr>
        <p:spPr>
          <a:xfrm>
            <a:off x="4799973" y="1987630"/>
            <a:ext cx="57771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상단 고정영역으로 현재 SITE 의 GNB 영역 / </a:t>
            </a: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“핫트딜”(가칭) “핫트오더”(가칭) 위치 선정 필요 </a:t>
            </a:r>
            <a:endParaRPr/>
          </a:p>
        </p:txBody>
      </p:sp>
      <p:sp>
        <p:nvSpPr>
          <p:cNvPr id="424" name="Google Shape;424;p5"/>
          <p:cNvSpPr txBox="1"/>
          <p:nvPr/>
        </p:nvSpPr>
        <p:spPr>
          <a:xfrm>
            <a:off x="4821074" y="3277754"/>
            <a:ext cx="583520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“핫트딜”(가칭) 은 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2개 type으로 화면설계 되어 있으며, 각 UI의 장단점을 화면별로 설명하고 있음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1960685" y="2690446"/>
            <a:ext cx="1943100" cy="193431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TAB 1,2,3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6" name="Google Shape;426;p5"/>
          <p:cNvCxnSpPr/>
          <p:nvPr/>
        </p:nvCxnSpPr>
        <p:spPr>
          <a:xfrm>
            <a:off x="1924050" y="3598863"/>
            <a:ext cx="21923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7" name="Google Shape;427;p5"/>
          <p:cNvCxnSpPr/>
          <p:nvPr/>
        </p:nvCxnSpPr>
        <p:spPr>
          <a:xfrm>
            <a:off x="1924050" y="4160838"/>
            <a:ext cx="2192338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8" name="Google Shape;428;p5"/>
          <p:cNvSpPr txBox="1"/>
          <p:nvPr/>
        </p:nvSpPr>
        <p:spPr>
          <a:xfrm>
            <a:off x="4821074" y="3608388"/>
            <a:ext cx="534635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TAB구간은 화면 전환이 아닌 Rolling page 형태로 구현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9" name="Google Shape;429;p5"/>
          <p:cNvCxnSpPr/>
          <p:nvPr/>
        </p:nvCxnSpPr>
        <p:spPr>
          <a:xfrm rot="10800000">
            <a:off x="1631950" y="5785339"/>
            <a:ext cx="2930" cy="31066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0" name="Google Shape;430;p5"/>
          <p:cNvCxnSpPr/>
          <p:nvPr/>
        </p:nvCxnSpPr>
        <p:spPr>
          <a:xfrm>
            <a:off x="4325815" y="5732585"/>
            <a:ext cx="0" cy="290146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5"/>
          <p:cNvCxnSpPr/>
          <p:nvPr/>
        </p:nvCxnSpPr>
        <p:spPr>
          <a:xfrm flipH="1">
            <a:off x="1708150" y="5913438"/>
            <a:ext cx="2533650" cy="1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32" name="Google Shape;432;p5"/>
          <p:cNvSpPr txBox="1"/>
          <p:nvPr/>
        </p:nvSpPr>
        <p:spPr>
          <a:xfrm>
            <a:off x="2451812" y="5926138"/>
            <a:ext cx="95107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Width 950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DEAL UI PROCESS</a:t>
            </a: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1899145" y="1099551"/>
            <a:ext cx="1389180" cy="280334"/>
          </a:xfrm>
          <a:prstGeom prst="flowChartTerminator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6"/>
          <p:cNvSpPr txBox="1"/>
          <p:nvPr/>
        </p:nvSpPr>
        <p:spPr>
          <a:xfrm>
            <a:off x="668739" y="766352"/>
            <a:ext cx="9402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1995856" y="1846387"/>
            <a:ext cx="1204545" cy="588913"/>
          </a:xfrm>
          <a:prstGeom prst="flowChartDecision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6"/>
          <p:cNvSpPr txBox="1"/>
          <p:nvPr/>
        </p:nvSpPr>
        <p:spPr>
          <a:xfrm>
            <a:off x="2188659" y="1117195"/>
            <a:ext cx="818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6"/>
          <p:cNvSpPr txBox="1"/>
          <p:nvPr/>
        </p:nvSpPr>
        <p:spPr>
          <a:xfrm>
            <a:off x="3730191" y="1495264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장바구니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6"/>
          <p:cNvSpPr txBox="1"/>
          <p:nvPr/>
        </p:nvSpPr>
        <p:spPr>
          <a:xfrm>
            <a:off x="4228477" y="2541551"/>
            <a:ext cx="6864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비회원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"/>
          <p:cNvSpPr txBox="1"/>
          <p:nvPr/>
        </p:nvSpPr>
        <p:spPr>
          <a:xfrm>
            <a:off x="2171076" y="2014012"/>
            <a:ext cx="85348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바로 구매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6"/>
          <p:cNvSpPr/>
          <p:nvPr/>
        </p:nvSpPr>
        <p:spPr>
          <a:xfrm>
            <a:off x="3652840" y="1441938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6" name="Google Shape;446;p6"/>
          <p:cNvCxnSpPr>
            <a:stCxn id="440" idx="1"/>
            <a:endCxn id="438" idx="1"/>
          </p:cNvCxnSpPr>
          <p:nvPr/>
        </p:nvCxnSpPr>
        <p:spPr>
          <a:xfrm rot="10800000">
            <a:off x="1899256" y="1239643"/>
            <a:ext cx="96600" cy="901200"/>
          </a:xfrm>
          <a:prstGeom prst="bentConnector3">
            <a:avLst>
              <a:gd fmla="val 336759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47" name="Google Shape;447;p6"/>
          <p:cNvSpPr txBox="1"/>
          <p:nvPr/>
        </p:nvSpPr>
        <p:spPr>
          <a:xfrm>
            <a:off x="1099704" y="1618356"/>
            <a:ext cx="5193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448" name="Google Shape;448;p6"/>
          <p:cNvCxnSpPr>
            <a:stCxn id="438" idx="2"/>
            <a:endCxn id="440" idx="0"/>
          </p:cNvCxnSpPr>
          <p:nvPr/>
        </p:nvCxnSpPr>
        <p:spPr>
          <a:xfrm>
            <a:off x="2593735" y="1379885"/>
            <a:ext cx="4500" cy="4665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49" name="Google Shape;449;p6"/>
          <p:cNvCxnSpPr>
            <a:endCxn id="445" idx="1"/>
          </p:cNvCxnSpPr>
          <p:nvPr/>
        </p:nvCxnSpPr>
        <p:spPr>
          <a:xfrm flipH="1" rot="10800000">
            <a:off x="2583340" y="1617784"/>
            <a:ext cx="1069500" cy="87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0" name="Google Shape;450;p6"/>
          <p:cNvSpPr/>
          <p:nvPr/>
        </p:nvSpPr>
        <p:spPr>
          <a:xfrm>
            <a:off x="2022234" y="3036899"/>
            <a:ext cx="1142998" cy="342901"/>
          </a:xfrm>
          <a:prstGeom prst="flowChartInputOutpu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6"/>
          <p:cNvSpPr txBox="1"/>
          <p:nvPr/>
        </p:nvSpPr>
        <p:spPr>
          <a:xfrm>
            <a:off x="2112409" y="3063847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회원 주문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"/>
          <p:cNvSpPr/>
          <p:nvPr/>
        </p:nvSpPr>
        <p:spPr>
          <a:xfrm>
            <a:off x="3745525" y="3036899"/>
            <a:ext cx="1116623" cy="342901"/>
          </a:xfrm>
          <a:prstGeom prst="flowChartInputOutpu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6"/>
          <p:cNvSpPr txBox="1"/>
          <p:nvPr/>
        </p:nvSpPr>
        <p:spPr>
          <a:xfrm>
            <a:off x="3835700" y="3063847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비 회원주문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6"/>
          <p:cNvCxnSpPr>
            <a:stCxn id="452" idx="1"/>
            <a:endCxn id="440" idx="3"/>
          </p:cNvCxnSpPr>
          <p:nvPr/>
        </p:nvCxnSpPr>
        <p:spPr>
          <a:xfrm flipH="1" rot="5400000">
            <a:off x="3304087" y="2037149"/>
            <a:ext cx="896100" cy="11034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55" name="Google Shape;455;p6"/>
          <p:cNvCxnSpPr>
            <a:stCxn id="440" idx="2"/>
            <a:endCxn id="450" idx="1"/>
          </p:cNvCxnSpPr>
          <p:nvPr/>
        </p:nvCxnSpPr>
        <p:spPr>
          <a:xfrm flipH="1">
            <a:off x="2593629" y="2435300"/>
            <a:ext cx="4500" cy="6015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6" name="Google Shape;456;p6"/>
          <p:cNvSpPr txBox="1"/>
          <p:nvPr/>
        </p:nvSpPr>
        <p:spPr>
          <a:xfrm>
            <a:off x="1899140" y="2497589"/>
            <a:ext cx="6864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회원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"/>
          <p:cNvSpPr txBox="1"/>
          <p:nvPr/>
        </p:nvSpPr>
        <p:spPr>
          <a:xfrm>
            <a:off x="2090670" y="4106600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주문완료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6"/>
          <p:cNvCxnSpPr>
            <a:stCxn id="459" idx="3"/>
            <a:endCxn id="452" idx="4"/>
          </p:cNvCxnSpPr>
          <p:nvPr/>
        </p:nvCxnSpPr>
        <p:spPr>
          <a:xfrm flipH="1" rot="10800000">
            <a:off x="3185625" y="3379944"/>
            <a:ext cx="1118100" cy="8610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60" name="Google Shape;460;p6"/>
          <p:cNvCxnSpPr>
            <a:stCxn id="450" idx="4"/>
            <a:endCxn id="459" idx="0"/>
          </p:cNvCxnSpPr>
          <p:nvPr/>
        </p:nvCxnSpPr>
        <p:spPr>
          <a:xfrm flipH="1">
            <a:off x="2583233" y="3379800"/>
            <a:ext cx="10500" cy="5667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1" name="Google Shape;461;p6"/>
          <p:cNvSpPr txBox="1"/>
          <p:nvPr/>
        </p:nvSpPr>
        <p:spPr>
          <a:xfrm>
            <a:off x="4333985" y="3746106"/>
            <a:ext cx="5193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sp>
        <p:nvSpPr>
          <p:cNvPr id="462" name="Google Shape;462;p6"/>
          <p:cNvSpPr txBox="1"/>
          <p:nvPr/>
        </p:nvSpPr>
        <p:spPr>
          <a:xfrm>
            <a:off x="6180855" y="4463785"/>
            <a:ext cx="5193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/>
          </a:p>
        </p:txBody>
      </p:sp>
      <p:cxnSp>
        <p:nvCxnSpPr>
          <p:cNvPr id="463" name="Google Shape;463;p6"/>
          <p:cNvCxnSpPr>
            <a:stCxn id="453" idx="3"/>
            <a:endCxn id="438" idx="3"/>
          </p:cNvCxnSpPr>
          <p:nvPr/>
        </p:nvCxnSpPr>
        <p:spPr>
          <a:xfrm rot="10800000">
            <a:off x="3288365" y="1239658"/>
            <a:ext cx="1532700" cy="1947300"/>
          </a:xfrm>
          <a:prstGeom prst="bentConnector3">
            <a:avLst>
              <a:gd fmla="val -14914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4" name="Google Shape;464;p6"/>
          <p:cNvSpPr txBox="1"/>
          <p:nvPr/>
        </p:nvSpPr>
        <p:spPr>
          <a:xfrm>
            <a:off x="5090124" y="2145900"/>
            <a:ext cx="5193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465" name="Google Shape;465;p6"/>
          <p:cNvCxnSpPr>
            <a:stCxn id="466" idx="1"/>
            <a:endCxn id="459" idx="2"/>
          </p:cNvCxnSpPr>
          <p:nvPr/>
        </p:nvCxnSpPr>
        <p:spPr>
          <a:xfrm rot="10800000">
            <a:off x="2583316" y="4535541"/>
            <a:ext cx="3482400" cy="7341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67" name="Google Shape;467;p6"/>
          <p:cNvSpPr txBox="1"/>
          <p:nvPr/>
        </p:nvSpPr>
        <p:spPr>
          <a:xfrm>
            <a:off x="5970499" y="3439210"/>
            <a:ext cx="299765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Deal 주문 결제 </a:t>
            </a:r>
            <a:endParaRPr b="1" sz="1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"/>
          <p:cNvSpPr/>
          <p:nvPr/>
        </p:nvSpPr>
        <p:spPr>
          <a:xfrm>
            <a:off x="1981080" y="3946488"/>
            <a:ext cx="1204545" cy="588913"/>
          </a:xfrm>
          <a:prstGeom prst="flowChartDecision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6"/>
          <p:cNvSpPr txBox="1"/>
          <p:nvPr/>
        </p:nvSpPr>
        <p:spPr>
          <a:xfrm>
            <a:off x="5618807" y="2911675"/>
            <a:ext cx="17403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69" name="Google Shape;469;p6"/>
          <p:cNvSpPr/>
          <p:nvPr/>
        </p:nvSpPr>
        <p:spPr>
          <a:xfrm>
            <a:off x="6104795" y="1274885"/>
            <a:ext cx="1142998" cy="305423"/>
          </a:xfrm>
          <a:prstGeom prst="flowChartInputOutpu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6"/>
          <p:cNvSpPr txBox="1"/>
          <p:nvPr/>
        </p:nvSpPr>
        <p:spPr>
          <a:xfrm>
            <a:off x="6194970" y="1290731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결제완료 정보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"/>
          <p:cNvSpPr txBox="1"/>
          <p:nvPr/>
        </p:nvSpPr>
        <p:spPr>
          <a:xfrm>
            <a:off x="7805616" y="1296087"/>
            <a:ext cx="11400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배송준비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"/>
          <p:cNvSpPr/>
          <p:nvPr/>
        </p:nvSpPr>
        <p:spPr>
          <a:xfrm>
            <a:off x="7805617" y="1242761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3" name="Google Shape;473;p6"/>
          <p:cNvCxnSpPr>
            <a:stCxn id="474" idx="3"/>
            <a:endCxn id="475" idx="2"/>
          </p:cNvCxnSpPr>
          <p:nvPr/>
        </p:nvCxnSpPr>
        <p:spPr>
          <a:xfrm flipH="1" rot="10800000">
            <a:off x="8030796" y="2245107"/>
            <a:ext cx="345000" cy="18024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476" name="Google Shape;476;p6"/>
          <p:cNvSpPr/>
          <p:nvPr/>
        </p:nvSpPr>
        <p:spPr>
          <a:xfrm>
            <a:off x="9390187" y="1278423"/>
            <a:ext cx="1389180" cy="280334"/>
          </a:xfrm>
          <a:prstGeom prst="flowChartTerminator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6"/>
          <p:cNvSpPr txBox="1"/>
          <p:nvPr/>
        </p:nvSpPr>
        <p:spPr>
          <a:xfrm>
            <a:off x="9679701" y="1296067"/>
            <a:ext cx="81831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 종료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6"/>
          <p:cNvCxnSpPr>
            <a:stCxn id="470" idx="3"/>
            <a:endCxn id="472" idx="1"/>
          </p:cNvCxnSpPr>
          <p:nvPr/>
        </p:nvCxnSpPr>
        <p:spPr>
          <a:xfrm>
            <a:off x="7180335" y="1413841"/>
            <a:ext cx="625200" cy="48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9" name="Google Shape;479;p6"/>
          <p:cNvCxnSpPr>
            <a:stCxn id="472" idx="3"/>
            <a:endCxn id="476" idx="1"/>
          </p:cNvCxnSpPr>
          <p:nvPr/>
        </p:nvCxnSpPr>
        <p:spPr>
          <a:xfrm>
            <a:off x="8945685" y="1418608"/>
            <a:ext cx="4446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0" name="Google Shape;480;p6"/>
          <p:cNvSpPr txBox="1"/>
          <p:nvPr/>
        </p:nvSpPr>
        <p:spPr>
          <a:xfrm>
            <a:off x="7805616" y="1946714"/>
            <a:ext cx="11400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주문취소 정보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"/>
          <p:cNvSpPr/>
          <p:nvPr/>
        </p:nvSpPr>
        <p:spPr>
          <a:xfrm>
            <a:off x="7805617" y="1893388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6"/>
          <p:cNvSpPr txBox="1"/>
          <p:nvPr/>
        </p:nvSpPr>
        <p:spPr>
          <a:xfrm>
            <a:off x="5539676" y="783937"/>
            <a:ext cx="17403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Admin</a:t>
            </a:r>
            <a:endParaRPr/>
          </a:p>
        </p:txBody>
      </p:sp>
      <p:sp>
        <p:nvSpPr>
          <p:cNvPr id="466" name="Google Shape;466;p6"/>
          <p:cNvSpPr/>
          <p:nvPr/>
        </p:nvSpPr>
        <p:spPr>
          <a:xfrm>
            <a:off x="6065716" y="5093795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6"/>
          <p:cNvSpPr txBox="1"/>
          <p:nvPr/>
        </p:nvSpPr>
        <p:spPr>
          <a:xfrm>
            <a:off x="6091586" y="5129538"/>
            <a:ext cx="10644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결제완료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"/>
          <p:cNvSpPr txBox="1"/>
          <p:nvPr/>
        </p:nvSpPr>
        <p:spPr>
          <a:xfrm>
            <a:off x="7806942" y="5683446"/>
            <a:ext cx="10644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딜 실패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6"/>
          <p:cNvSpPr/>
          <p:nvPr/>
        </p:nvSpPr>
        <p:spPr>
          <a:xfrm>
            <a:off x="7763487" y="5630119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6"/>
          <p:cNvSpPr txBox="1"/>
          <p:nvPr/>
        </p:nvSpPr>
        <p:spPr>
          <a:xfrm>
            <a:off x="7806942" y="4593206"/>
            <a:ext cx="10644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딜 성공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"/>
          <p:cNvSpPr/>
          <p:nvPr/>
        </p:nvSpPr>
        <p:spPr>
          <a:xfrm>
            <a:off x="7763487" y="4539879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7" name="Google Shape;487;p6"/>
          <p:cNvCxnSpPr>
            <a:stCxn id="486" idx="1"/>
            <a:endCxn id="466" idx="3"/>
          </p:cNvCxnSpPr>
          <p:nvPr/>
        </p:nvCxnSpPr>
        <p:spPr>
          <a:xfrm flipH="1">
            <a:off x="7205787" y="4715725"/>
            <a:ext cx="557700" cy="553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88" name="Google Shape;488;p6"/>
          <p:cNvCxnSpPr>
            <a:stCxn id="484" idx="1"/>
            <a:endCxn id="466" idx="2"/>
          </p:cNvCxnSpPr>
          <p:nvPr/>
        </p:nvCxnSpPr>
        <p:spPr>
          <a:xfrm rot="10800000">
            <a:off x="6635787" y="5445366"/>
            <a:ext cx="1127700" cy="3606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89" name="Google Shape;489;p6"/>
          <p:cNvSpPr/>
          <p:nvPr/>
        </p:nvSpPr>
        <p:spPr>
          <a:xfrm>
            <a:off x="7702066" y="6316412"/>
            <a:ext cx="1389180" cy="280334"/>
          </a:xfrm>
          <a:prstGeom prst="flowChartTerminator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6"/>
          <p:cNvSpPr txBox="1"/>
          <p:nvPr/>
        </p:nvSpPr>
        <p:spPr>
          <a:xfrm>
            <a:off x="7824525" y="6309946"/>
            <a:ext cx="10820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6"/>
          <p:cNvCxnSpPr>
            <a:stCxn id="486" idx="3"/>
            <a:endCxn id="492" idx="1"/>
          </p:cNvCxnSpPr>
          <p:nvPr/>
        </p:nvCxnSpPr>
        <p:spPr>
          <a:xfrm>
            <a:off x="8903555" y="4715725"/>
            <a:ext cx="5568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3" name="Google Shape;493;p6"/>
          <p:cNvSpPr txBox="1"/>
          <p:nvPr/>
        </p:nvSpPr>
        <p:spPr>
          <a:xfrm>
            <a:off x="9503857" y="4593206"/>
            <a:ext cx="10644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배송시작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"/>
          <p:cNvSpPr/>
          <p:nvPr/>
        </p:nvSpPr>
        <p:spPr>
          <a:xfrm>
            <a:off x="9460402" y="4539879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4" name="Google Shape;494;p6"/>
          <p:cNvCxnSpPr>
            <a:stCxn id="489" idx="3"/>
            <a:endCxn id="495" idx="2"/>
          </p:cNvCxnSpPr>
          <p:nvPr/>
        </p:nvCxnSpPr>
        <p:spPr>
          <a:xfrm flipH="1" rot="10800000">
            <a:off x="9091246" y="5981679"/>
            <a:ext cx="939300" cy="474900"/>
          </a:xfrm>
          <a:prstGeom prst="bentConnector2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med" w="med" type="triangle"/>
            <a:tailEnd len="sm" w="sm" type="none"/>
          </a:ln>
        </p:spPr>
      </p:cxnSp>
      <p:sp>
        <p:nvSpPr>
          <p:cNvPr id="496" name="Google Shape;496;p6"/>
          <p:cNvSpPr txBox="1"/>
          <p:nvPr/>
        </p:nvSpPr>
        <p:spPr>
          <a:xfrm>
            <a:off x="9503857" y="5683453"/>
            <a:ext cx="106449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자동 주문취소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"/>
          <p:cNvSpPr/>
          <p:nvPr/>
        </p:nvSpPr>
        <p:spPr>
          <a:xfrm>
            <a:off x="9460402" y="5630126"/>
            <a:ext cx="1140068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7" name="Google Shape;497;p6"/>
          <p:cNvCxnSpPr>
            <a:stCxn id="484" idx="3"/>
            <a:endCxn id="495" idx="1"/>
          </p:cNvCxnSpPr>
          <p:nvPr/>
        </p:nvCxnSpPr>
        <p:spPr>
          <a:xfrm>
            <a:off x="8903555" y="5805966"/>
            <a:ext cx="556800" cy="0"/>
          </a:xfrm>
          <a:prstGeom prst="straightConnector1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498" name="Google Shape;498;p6"/>
          <p:cNvSpPr txBox="1"/>
          <p:nvPr/>
        </p:nvSpPr>
        <p:spPr>
          <a:xfrm>
            <a:off x="6890727" y="3924986"/>
            <a:ext cx="11400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 취소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"/>
          <p:cNvSpPr/>
          <p:nvPr/>
        </p:nvSpPr>
        <p:spPr>
          <a:xfrm>
            <a:off x="6890728" y="3871660"/>
            <a:ext cx="1140068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9" name="Google Shape;499;p6"/>
          <p:cNvCxnSpPr>
            <a:stCxn id="474" idx="1"/>
            <a:endCxn id="466" idx="0"/>
          </p:cNvCxnSpPr>
          <p:nvPr/>
        </p:nvCxnSpPr>
        <p:spPr>
          <a:xfrm flipH="1">
            <a:off x="6635728" y="4047507"/>
            <a:ext cx="255000" cy="10464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00" name="Google Shape;500;p6"/>
          <p:cNvCxnSpPr>
            <a:stCxn id="474" idx="2"/>
            <a:endCxn id="486" idx="0"/>
          </p:cNvCxnSpPr>
          <p:nvPr/>
        </p:nvCxnSpPr>
        <p:spPr>
          <a:xfrm flipH="1" rot="-5400000">
            <a:off x="7738862" y="3945253"/>
            <a:ext cx="316500" cy="872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01" name="Google Shape;501;p6"/>
          <p:cNvSpPr txBox="1"/>
          <p:nvPr/>
        </p:nvSpPr>
        <p:spPr>
          <a:xfrm>
            <a:off x="8229464" y="4191223"/>
            <a:ext cx="5193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cxnSp>
        <p:nvCxnSpPr>
          <p:cNvPr id="502" name="Google Shape;502;p6"/>
          <p:cNvCxnSpPr>
            <a:stCxn id="489" idx="1"/>
            <a:endCxn id="474" idx="0"/>
          </p:cNvCxnSpPr>
          <p:nvPr/>
        </p:nvCxnSpPr>
        <p:spPr>
          <a:xfrm rot="10800000">
            <a:off x="7460866" y="3871779"/>
            <a:ext cx="241200" cy="2584800"/>
          </a:xfrm>
          <a:prstGeom prst="bentConnector4">
            <a:avLst>
              <a:gd fmla="val 777449" name="adj1"/>
              <a:gd fmla="val 105107" name="adj2"/>
            </a:avLst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med" w="med" type="triangle"/>
            <a:tailEnd len="sm" w="sm" type="none"/>
          </a:ln>
        </p:spPr>
      </p:cxnSp>
      <p:sp>
        <p:nvSpPr>
          <p:cNvPr id="503" name="Google Shape;503;p6"/>
          <p:cNvSpPr txBox="1"/>
          <p:nvPr/>
        </p:nvSpPr>
        <p:spPr>
          <a:xfrm>
            <a:off x="6065715" y="1946714"/>
            <a:ext cx="114007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결제취소 정보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"/>
          <p:cNvSpPr/>
          <p:nvPr/>
        </p:nvSpPr>
        <p:spPr>
          <a:xfrm>
            <a:off x="6065716" y="1893388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5" name="Google Shape;505;p6"/>
          <p:cNvCxnSpPr>
            <a:stCxn id="480" idx="1"/>
            <a:endCxn id="504" idx="3"/>
          </p:cNvCxnSpPr>
          <p:nvPr/>
        </p:nvCxnSpPr>
        <p:spPr>
          <a:xfrm rot="10800000">
            <a:off x="7205916" y="2069225"/>
            <a:ext cx="599700" cy="6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6" name="Google Shape;506;p6"/>
          <p:cNvCxnSpPr>
            <a:stCxn id="470" idx="1"/>
            <a:endCxn id="504" idx="1"/>
          </p:cNvCxnSpPr>
          <p:nvPr/>
        </p:nvCxnSpPr>
        <p:spPr>
          <a:xfrm flipH="1">
            <a:off x="6065670" y="1413841"/>
            <a:ext cx="129300" cy="655500"/>
          </a:xfrm>
          <a:prstGeom prst="bentConnector3">
            <a:avLst>
              <a:gd fmla="val 276763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07" name="Google Shape;507;p6"/>
          <p:cNvSpPr/>
          <p:nvPr/>
        </p:nvSpPr>
        <p:spPr>
          <a:xfrm>
            <a:off x="9344025" y="3552033"/>
            <a:ext cx="1371600" cy="280334"/>
          </a:xfrm>
          <a:prstGeom prst="flowChartTerminator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6"/>
          <p:cNvSpPr txBox="1"/>
          <p:nvPr/>
        </p:nvSpPr>
        <p:spPr>
          <a:xfrm>
            <a:off x="9493108" y="3569677"/>
            <a:ext cx="10820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6"/>
          <p:cNvCxnSpPr>
            <a:stCxn id="492" idx="0"/>
            <a:endCxn id="507" idx="2"/>
          </p:cNvCxnSpPr>
          <p:nvPr/>
        </p:nvCxnSpPr>
        <p:spPr>
          <a:xfrm rot="10800000">
            <a:off x="10029836" y="3832479"/>
            <a:ext cx="600" cy="7074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"/>
          <p:cNvSpPr txBox="1"/>
          <p:nvPr>
            <p:ph type="title"/>
          </p:nvPr>
        </p:nvSpPr>
        <p:spPr>
          <a:xfrm>
            <a:off x="212125" y="85040"/>
            <a:ext cx="11815118" cy="4009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/>
              <a:t>DEAL FLOW</a:t>
            </a:r>
            <a:endParaRPr/>
          </a:p>
        </p:txBody>
      </p:sp>
      <p:sp>
        <p:nvSpPr>
          <p:cNvPr id="515" name="Google Shape;515;p7"/>
          <p:cNvSpPr/>
          <p:nvPr/>
        </p:nvSpPr>
        <p:spPr>
          <a:xfrm>
            <a:off x="1178178" y="1372135"/>
            <a:ext cx="1389180" cy="280334"/>
          </a:xfrm>
          <a:prstGeom prst="flowChartTerminator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7"/>
          <p:cNvSpPr txBox="1"/>
          <p:nvPr/>
        </p:nvSpPr>
        <p:spPr>
          <a:xfrm>
            <a:off x="1159962" y="1389779"/>
            <a:ext cx="14337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핫트딜(가칭) 목록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7"/>
          <p:cNvSpPr txBox="1"/>
          <p:nvPr/>
        </p:nvSpPr>
        <p:spPr>
          <a:xfrm>
            <a:off x="3325741" y="1389780"/>
            <a:ext cx="9853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상품선택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"/>
          <p:cNvSpPr/>
          <p:nvPr/>
        </p:nvSpPr>
        <p:spPr>
          <a:xfrm>
            <a:off x="3248390" y="1336454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p7"/>
          <p:cNvSpPr txBox="1"/>
          <p:nvPr/>
        </p:nvSpPr>
        <p:spPr>
          <a:xfrm>
            <a:off x="5095871" y="1389780"/>
            <a:ext cx="119062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상품상세 페이지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7"/>
          <p:cNvSpPr/>
          <p:nvPr/>
        </p:nvSpPr>
        <p:spPr>
          <a:xfrm>
            <a:off x="5121149" y="1336454"/>
            <a:ext cx="1140068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7"/>
          <p:cNvSpPr txBox="1"/>
          <p:nvPr/>
        </p:nvSpPr>
        <p:spPr>
          <a:xfrm>
            <a:off x="6775187" y="1389780"/>
            <a:ext cx="16478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핫트딜참여( 바로구매)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7"/>
          <p:cNvSpPr/>
          <p:nvPr/>
        </p:nvSpPr>
        <p:spPr>
          <a:xfrm>
            <a:off x="6949946" y="1336454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7"/>
          <p:cNvSpPr txBox="1"/>
          <p:nvPr/>
        </p:nvSpPr>
        <p:spPr>
          <a:xfrm>
            <a:off x="5095876" y="3463492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결제하기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7"/>
          <p:cNvSpPr/>
          <p:nvPr/>
        </p:nvSpPr>
        <p:spPr>
          <a:xfrm>
            <a:off x="5112363" y="3410166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7"/>
          <p:cNvSpPr/>
          <p:nvPr/>
        </p:nvSpPr>
        <p:spPr>
          <a:xfrm>
            <a:off x="9100033" y="856434"/>
            <a:ext cx="1313997" cy="594323"/>
          </a:xfrm>
          <a:prstGeom prst="flowChartInputOutpu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7"/>
          <p:cNvSpPr txBox="1"/>
          <p:nvPr/>
        </p:nvSpPr>
        <p:spPr>
          <a:xfrm>
            <a:off x="9260547" y="865798"/>
            <a:ext cx="98536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회원 주문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-회원 로그인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-회원 가입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"/>
          <p:cNvSpPr/>
          <p:nvPr/>
        </p:nvSpPr>
        <p:spPr>
          <a:xfrm>
            <a:off x="9100029" y="1542233"/>
            <a:ext cx="1283676" cy="629494"/>
          </a:xfrm>
          <a:prstGeom prst="flowChartInputOutput">
            <a:avLst/>
          </a:prstGeom>
          <a:noFill/>
          <a:ln cap="flat" cmpd="sng" w="12700">
            <a:solidFill>
              <a:srgbClr val="0C0C0C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7"/>
          <p:cNvSpPr txBox="1"/>
          <p:nvPr/>
        </p:nvSpPr>
        <p:spPr>
          <a:xfrm>
            <a:off x="9061199" y="1551600"/>
            <a:ext cx="13313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비 회원주문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-개인정보 </a:t>
            </a:r>
            <a:b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수집동의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( popup)</a:t>
            </a:r>
            <a:endParaRPr/>
          </a:p>
        </p:txBody>
      </p:sp>
      <p:sp>
        <p:nvSpPr>
          <p:cNvPr id="529" name="Google Shape;529;p7"/>
          <p:cNvSpPr txBox="1"/>
          <p:nvPr/>
        </p:nvSpPr>
        <p:spPr>
          <a:xfrm>
            <a:off x="9078787" y="3139452"/>
            <a:ext cx="13313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-주문자정보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-배송지정보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"/>
              <a:buFont typeface="Arial"/>
              <a:buChar char="-"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결제정보선택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"/>
              <a:buFont typeface="Arial"/>
              <a:buChar char="-"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주문상품정보동의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ct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800"/>
              <a:buFont typeface="Arial"/>
              <a:buChar char="-"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결제금액확인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7"/>
          <p:cNvSpPr/>
          <p:nvPr/>
        </p:nvSpPr>
        <p:spPr>
          <a:xfrm>
            <a:off x="9095274" y="3068538"/>
            <a:ext cx="1262061" cy="914400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7"/>
          <p:cNvSpPr txBox="1"/>
          <p:nvPr/>
        </p:nvSpPr>
        <p:spPr>
          <a:xfrm>
            <a:off x="6933472" y="3244956"/>
            <a:ext cx="13313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핫트딜(가칭)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이용동의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- Layered popup</a:t>
            </a:r>
            <a:endParaRPr/>
          </a:p>
        </p:txBody>
      </p:sp>
      <p:sp>
        <p:nvSpPr>
          <p:cNvPr id="532" name="Google Shape;532;p7"/>
          <p:cNvSpPr/>
          <p:nvPr/>
        </p:nvSpPr>
        <p:spPr>
          <a:xfrm>
            <a:off x="6949959" y="3077330"/>
            <a:ext cx="1281716" cy="914400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7"/>
          <p:cNvSpPr txBox="1"/>
          <p:nvPr/>
        </p:nvSpPr>
        <p:spPr>
          <a:xfrm>
            <a:off x="9245837" y="4168148"/>
            <a:ext cx="103237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* 컬럼별 미입력시 Alert message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노출은 기존 상품구매 Process와 동일</a:t>
            </a:r>
            <a:endParaRPr sz="6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4" name="Google Shape;534;p7"/>
          <p:cNvCxnSpPr>
            <a:stCxn id="516" idx="3"/>
            <a:endCxn id="518" idx="1"/>
          </p:cNvCxnSpPr>
          <p:nvPr/>
        </p:nvCxnSpPr>
        <p:spPr>
          <a:xfrm flipH="1" rot="10800000">
            <a:off x="2593734" y="1512290"/>
            <a:ext cx="654600" cy="6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5" name="Google Shape;535;p7"/>
          <p:cNvCxnSpPr>
            <a:stCxn id="518" idx="3"/>
            <a:endCxn id="519" idx="1"/>
          </p:cNvCxnSpPr>
          <p:nvPr/>
        </p:nvCxnSpPr>
        <p:spPr>
          <a:xfrm>
            <a:off x="4388458" y="1512300"/>
            <a:ext cx="707400" cy="6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6" name="Google Shape;536;p7"/>
          <p:cNvCxnSpPr>
            <a:stCxn id="520" idx="3"/>
            <a:endCxn id="522" idx="1"/>
          </p:cNvCxnSpPr>
          <p:nvPr/>
        </p:nvCxnSpPr>
        <p:spPr>
          <a:xfrm>
            <a:off x="6261217" y="1512300"/>
            <a:ext cx="6888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7" name="Google Shape;537;p7"/>
          <p:cNvCxnSpPr>
            <a:stCxn id="525" idx="2"/>
            <a:endCxn id="522" idx="0"/>
          </p:cNvCxnSpPr>
          <p:nvPr/>
        </p:nvCxnSpPr>
        <p:spPr>
          <a:xfrm flipH="1">
            <a:off x="7580833" y="1153595"/>
            <a:ext cx="1650600" cy="1830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38" name="Google Shape;538;p7"/>
          <p:cNvCxnSpPr>
            <a:endCxn id="522" idx="2"/>
          </p:cNvCxnSpPr>
          <p:nvPr/>
        </p:nvCxnSpPr>
        <p:spPr>
          <a:xfrm rot="10800000">
            <a:off x="7580977" y="1688147"/>
            <a:ext cx="1615800" cy="175800"/>
          </a:xfrm>
          <a:prstGeom prst="bentConnector2">
            <a:avLst/>
          </a:prstGeom>
          <a:noFill/>
          <a:ln cap="flat" cmpd="sng" w="19050">
            <a:solidFill>
              <a:srgbClr val="0C0C0C"/>
            </a:solidFill>
            <a:prstDash val="dash"/>
            <a:miter lim="800000"/>
            <a:headEnd len="med" w="med" type="triangle"/>
            <a:tailEnd len="sm" w="sm" type="none"/>
          </a:ln>
        </p:spPr>
      </p:cxnSp>
      <p:cxnSp>
        <p:nvCxnSpPr>
          <p:cNvPr id="539" name="Google Shape;539;p7"/>
          <p:cNvCxnSpPr>
            <a:stCxn id="530" idx="3"/>
            <a:endCxn id="525" idx="5"/>
          </p:cNvCxnSpPr>
          <p:nvPr/>
        </p:nvCxnSpPr>
        <p:spPr>
          <a:xfrm rot="10800000">
            <a:off x="10282635" y="1153638"/>
            <a:ext cx="74700" cy="2372100"/>
          </a:xfrm>
          <a:prstGeom prst="bentConnector3">
            <a:avLst>
              <a:gd fmla="val -381921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40" name="Google Shape;540;p7"/>
          <p:cNvCxnSpPr>
            <a:stCxn id="530" idx="0"/>
            <a:endCxn id="528" idx="2"/>
          </p:cNvCxnSpPr>
          <p:nvPr/>
        </p:nvCxnSpPr>
        <p:spPr>
          <a:xfrm rot="-5400000">
            <a:off x="9275855" y="2617488"/>
            <a:ext cx="901500" cy="6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rgbClr val="0C0C0C"/>
            </a:solidFill>
            <a:prstDash val="dash"/>
            <a:miter lim="800000"/>
            <a:headEnd len="med" w="med" type="triangle"/>
            <a:tailEnd len="sm" w="sm" type="none"/>
          </a:ln>
        </p:spPr>
      </p:cxnSp>
      <p:cxnSp>
        <p:nvCxnSpPr>
          <p:cNvPr id="541" name="Google Shape;541;p7"/>
          <p:cNvCxnSpPr>
            <a:stCxn id="530" idx="1"/>
            <a:endCxn id="532" idx="3"/>
          </p:cNvCxnSpPr>
          <p:nvPr/>
        </p:nvCxnSpPr>
        <p:spPr>
          <a:xfrm flipH="1">
            <a:off x="8231574" y="3525738"/>
            <a:ext cx="863700" cy="87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7"/>
          <p:cNvCxnSpPr>
            <a:stCxn id="531" idx="1"/>
            <a:endCxn id="523" idx="3"/>
          </p:cNvCxnSpPr>
          <p:nvPr/>
        </p:nvCxnSpPr>
        <p:spPr>
          <a:xfrm flipH="1">
            <a:off x="6427072" y="3583510"/>
            <a:ext cx="506400" cy="30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3" name="Google Shape;543;p7"/>
          <p:cNvSpPr txBox="1"/>
          <p:nvPr/>
        </p:nvSpPr>
        <p:spPr>
          <a:xfrm>
            <a:off x="3079991" y="3419532"/>
            <a:ext cx="15887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핫트딜(가칭)참여완료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결제 성공</a:t>
            </a:r>
            <a:endParaRPr sz="1000">
              <a:solidFill>
                <a:srgbClr val="2E75B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7"/>
          <p:cNvSpPr/>
          <p:nvPr/>
        </p:nvSpPr>
        <p:spPr>
          <a:xfrm>
            <a:off x="3242774" y="3083580"/>
            <a:ext cx="1262061" cy="1004866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5" name="Google Shape;545;p7"/>
          <p:cNvCxnSpPr>
            <a:endCxn id="544" idx="3"/>
          </p:cNvCxnSpPr>
          <p:nvPr/>
        </p:nvCxnSpPr>
        <p:spPr>
          <a:xfrm flipH="1">
            <a:off x="4504835" y="3583613"/>
            <a:ext cx="604200" cy="24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6" name="Google Shape;546;p7"/>
          <p:cNvSpPr txBox="1"/>
          <p:nvPr/>
        </p:nvSpPr>
        <p:spPr>
          <a:xfrm>
            <a:off x="1727565" y="3463492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펀딩실패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"/>
          <p:cNvSpPr/>
          <p:nvPr/>
        </p:nvSpPr>
        <p:spPr>
          <a:xfrm>
            <a:off x="1744052" y="3410166"/>
            <a:ext cx="1262061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7"/>
          <p:cNvSpPr txBox="1"/>
          <p:nvPr/>
        </p:nvSpPr>
        <p:spPr>
          <a:xfrm>
            <a:off x="1727565" y="5028523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자동 주문취소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"/>
          <p:cNvSpPr/>
          <p:nvPr/>
        </p:nvSpPr>
        <p:spPr>
          <a:xfrm>
            <a:off x="1744052" y="4975197"/>
            <a:ext cx="1262061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p7"/>
          <p:cNvSpPr txBox="1"/>
          <p:nvPr/>
        </p:nvSpPr>
        <p:spPr>
          <a:xfrm>
            <a:off x="3226287" y="5028523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펀딩성공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7"/>
          <p:cNvSpPr/>
          <p:nvPr/>
        </p:nvSpPr>
        <p:spPr>
          <a:xfrm>
            <a:off x="3242774" y="4975197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2" name="Google Shape;552;p7"/>
          <p:cNvCxnSpPr>
            <a:stCxn id="544" idx="1"/>
            <a:endCxn id="547" idx="3"/>
          </p:cNvCxnSpPr>
          <p:nvPr/>
        </p:nvCxnSpPr>
        <p:spPr>
          <a:xfrm rot="10800000">
            <a:off x="3006074" y="3586013"/>
            <a:ext cx="236700" cy="0"/>
          </a:xfrm>
          <a:prstGeom prst="straightConnector1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53" name="Google Shape;553;p7"/>
          <p:cNvCxnSpPr>
            <a:stCxn id="547" idx="2"/>
            <a:endCxn id="549" idx="0"/>
          </p:cNvCxnSpPr>
          <p:nvPr/>
        </p:nvCxnSpPr>
        <p:spPr>
          <a:xfrm>
            <a:off x="2375082" y="3761859"/>
            <a:ext cx="0" cy="1213200"/>
          </a:xfrm>
          <a:prstGeom prst="straightConnector1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54" name="Google Shape;554;p7"/>
          <p:cNvCxnSpPr>
            <a:stCxn id="544" idx="2"/>
            <a:endCxn id="551" idx="0"/>
          </p:cNvCxnSpPr>
          <p:nvPr/>
        </p:nvCxnSpPr>
        <p:spPr>
          <a:xfrm>
            <a:off x="3873805" y="4088446"/>
            <a:ext cx="0" cy="8868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5" name="Google Shape;555;p7"/>
          <p:cNvSpPr txBox="1"/>
          <p:nvPr/>
        </p:nvSpPr>
        <p:spPr>
          <a:xfrm>
            <a:off x="5713412" y="5028523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배송진행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"/>
          <p:cNvSpPr/>
          <p:nvPr/>
        </p:nvSpPr>
        <p:spPr>
          <a:xfrm>
            <a:off x="5729899" y="4975197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7"/>
          <p:cNvSpPr txBox="1"/>
          <p:nvPr/>
        </p:nvSpPr>
        <p:spPr>
          <a:xfrm>
            <a:off x="7770813" y="5028523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배송완료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"/>
          <p:cNvSpPr/>
          <p:nvPr/>
        </p:nvSpPr>
        <p:spPr>
          <a:xfrm>
            <a:off x="7787300" y="4975197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9" name="Google Shape;559;p7"/>
          <p:cNvCxnSpPr>
            <a:stCxn id="551" idx="3"/>
            <a:endCxn id="556" idx="1"/>
          </p:cNvCxnSpPr>
          <p:nvPr/>
        </p:nvCxnSpPr>
        <p:spPr>
          <a:xfrm>
            <a:off x="4504835" y="5151043"/>
            <a:ext cx="1225200" cy="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60" name="Google Shape;560;p7"/>
          <p:cNvCxnSpPr>
            <a:stCxn id="556" idx="3"/>
            <a:endCxn id="557" idx="1"/>
          </p:cNvCxnSpPr>
          <p:nvPr/>
        </p:nvCxnSpPr>
        <p:spPr>
          <a:xfrm>
            <a:off x="6991960" y="5151043"/>
            <a:ext cx="778800" cy="6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61" name="Google Shape;561;p7"/>
          <p:cNvSpPr txBox="1"/>
          <p:nvPr/>
        </p:nvSpPr>
        <p:spPr>
          <a:xfrm>
            <a:off x="1727565" y="2355661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수동 주문취소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"/>
          <p:cNvSpPr/>
          <p:nvPr/>
        </p:nvSpPr>
        <p:spPr>
          <a:xfrm>
            <a:off x="1744052" y="2302335"/>
            <a:ext cx="1262061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3" name="Google Shape;563;p7"/>
          <p:cNvCxnSpPr>
            <a:stCxn id="562" idx="3"/>
            <a:endCxn id="544" idx="0"/>
          </p:cNvCxnSpPr>
          <p:nvPr/>
        </p:nvCxnSpPr>
        <p:spPr>
          <a:xfrm>
            <a:off x="3006113" y="2478181"/>
            <a:ext cx="867600" cy="6054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64" name="Google Shape;564;p7"/>
          <p:cNvSpPr txBox="1"/>
          <p:nvPr/>
        </p:nvSpPr>
        <p:spPr>
          <a:xfrm>
            <a:off x="668739" y="766352"/>
            <a:ext cx="17051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Front User</a:t>
            </a:r>
            <a:endParaRPr/>
          </a:p>
        </p:txBody>
      </p:sp>
      <p:sp>
        <p:nvSpPr>
          <p:cNvPr id="565" name="Google Shape;565;p7"/>
          <p:cNvSpPr txBox="1"/>
          <p:nvPr/>
        </p:nvSpPr>
        <p:spPr>
          <a:xfrm>
            <a:off x="7029327" y="5966764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교환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7"/>
          <p:cNvSpPr/>
          <p:nvPr/>
        </p:nvSpPr>
        <p:spPr>
          <a:xfrm>
            <a:off x="7045814" y="5913438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7"/>
          <p:cNvSpPr txBox="1"/>
          <p:nvPr/>
        </p:nvSpPr>
        <p:spPr>
          <a:xfrm>
            <a:off x="8664696" y="5966764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반품,환불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"/>
          <p:cNvSpPr/>
          <p:nvPr/>
        </p:nvSpPr>
        <p:spPr>
          <a:xfrm>
            <a:off x="8681183" y="5913438"/>
            <a:ext cx="1262061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7"/>
          <p:cNvSpPr txBox="1"/>
          <p:nvPr/>
        </p:nvSpPr>
        <p:spPr>
          <a:xfrm>
            <a:off x="5053989" y="5966764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상품검수 및 확인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"/>
          <p:cNvSpPr/>
          <p:nvPr/>
        </p:nvSpPr>
        <p:spPr>
          <a:xfrm>
            <a:off x="5070476" y="5913438"/>
            <a:ext cx="1262061" cy="351693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1" name="Google Shape;571;p7"/>
          <p:cNvCxnSpPr>
            <a:stCxn id="566" idx="1"/>
            <a:endCxn id="569" idx="3"/>
          </p:cNvCxnSpPr>
          <p:nvPr/>
        </p:nvCxnSpPr>
        <p:spPr>
          <a:xfrm flipH="1">
            <a:off x="6385214" y="6089284"/>
            <a:ext cx="660600" cy="600"/>
          </a:xfrm>
          <a:prstGeom prst="straightConnector1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72" name="Google Shape;572;p7"/>
          <p:cNvCxnSpPr>
            <a:stCxn id="566" idx="0"/>
            <a:endCxn id="558" idx="2"/>
          </p:cNvCxnSpPr>
          <p:nvPr/>
        </p:nvCxnSpPr>
        <p:spPr>
          <a:xfrm rot="-5400000">
            <a:off x="7754395" y="5249388"/>
            <a:ext cx="586500" cy="741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73" name="Google Shape;573;p7"/>
          <p:cNvCxnSpPr>
            <a:stCxn id="558" idx="2"/>
            <a:endCxn id="568" idx="0"/>
          </p:cNvCxnSpPr>
          <p:nvPr/>
        </p:nvCxnSpPr>
        <p:spPr>
          <a:xfrm flipH="1" rot="-5400000">
            <a:off x="8572080" y="5173140"/>
            <a:ext cx="586500" cy="894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74" name="Google Shape;574;p7"/>
          <p:cNvCxnSpPr>
            <a:stCxn id="556" idx="2"/>
            <a:endCxn id="570" idx="0"/>
          </p:cNvCxnSpPr>
          <p:nvPr/>
        </p:nvCxnSpPr>
        <p:spPr>
          <a:xfrm rot="5400000">
            <a:off x="5737979" y="5290440"/>
            <a:ext cx="586500" cy="6594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575" name="Google Shape;575;p7"/>
          <p:cNvCxnSpPr>
            <a:stCxn id="568" idx="2"/>
            <a:endCxn id="576" idx="2"/>
          </p:cNvCxnSpPr>
          <p:nvPr/>
        </p:nvCxnSpPr>
        <p:spPr>
          <a:xfrm rot="5400000">
            <a:off x="5062113" y="2147031"/>
            <a:ext cx="132000" cy="8368200"/>
          </a:xfrm>
          <a:prstGeom prst="bentConnector3">
            <a:avLst>
              <a:gd fmla="val 273091" name="adj1"/>
            </a:avLst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577" name="Google Shape;577;p7"/>
          <p:cNvSpPr/>
          <p:nvPr/>
        </p:nvSpPr>
        <p:spPr>
          <a:xfrm>
            <a:off x="10439408" y="5481071"/>
            <a:ext cx="1389180" cy="280334"/>
          </a:xfrm>
          <a:prstGeom prst="flowChartTerminator">
            <a:avLst/>
          </a:prstGeom>
          <a:noFill/>
          <a:ln cap="flat" cmpd="sng" w="12700">
            <a:solidFill>
              <a:srgbClr val="0C0C0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8" name="Google Shape;578;p7"/>
          <p:cNvSpPr txBox="1"/>
          <p:nvPr/>
        </p:nvSpPr>
        <p:spPr>
          <a:xfrm>
            <a:off x="10421192" y="5498715"/>
            <a:ext cx="14337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7"/>
          <p:cNvCxnSpPr>
            <a:stCxn id="578" idx="0"/>
            <a:endCxn id="558" idx="3"/>
          </p:cNvCxnSpPr>
          <p:nvPr/>
        </p:nvCxnSpPr>
        <p:spPr>
          <a:xfrm flipH="1" rot="5400000">
            <a:off x="9919928" y="4280565"/>
            <a:ext cx="347700" cy="2088600"/>
          </a:xfrm>
          <a:prstGeom prst="bentConnector2">
            <a:avLst/>
          </a:prstGeom>
          <a:noFill/>
          <a:ln cap="flat" cmpd="sng" w="9525">
            <a:solidFill>
              <a:srgbClr val="0C0C0C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580" name="Google Shape;580;p7"/>
          <p:cNvSpPr txBox="1"/>
          <p:nvPr/>
        </p:nvSpPr>
        <p:spPr>
          <a:xfrm>
            <a:off x="296386" y="6098644"/>
            <a:ext cx="13313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주문취소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7"/>
          <p:cNvSpPr/>
          <p:nvPr/>
        </p:nvSpPr>
        <p:spPr>
          <a:xfrm>
            <a:off x="312873" y="6045318"/>
            <a:ext cx="1262061" cy="351693"/>
          </a:xfrm>
          <a:prstGeom prst="rect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7"/>
          <p:cNvSpPr/>
          <p:nvPr/>
        </p:nvSpPr>
        <p:spPr>
          <a:xfrm>
            <a:off x="245229" y="5352113"/>
            <a:ext cx="1389180" cy="280334"/>
          </a:xfrm>
          <a:prstGeom prst="flowChartTerminator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7"/>
          <p:cNvSpPr txBox="1"/>
          <p:nvPr/>
        </p:nvSpPr>
        <p:spPr>
          <a:xfrm>
            <a:off x="227013" y="5369757"/>
            <a:ext cx="143377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종료</a:t>
            </a:r>
            <a:endParaRPr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3" name="Google Shape;583;p7"/>
          <p:cNvCxnSpPr>
            <a:stCxn id="576" idx="0"/>
            <a:endCxn id="582" idx="2"/>
          </p:cNvCxnSpPr>
          <p:nvPr/>
        </p:nvCxnSpPr>
        <p:spPr>
          <a:xfrm rot="10800000">
            <a:off x="943903" y="5616018"/>
            <a:ext cx="0" cy="429300"/>
          </a:xfrm>
          <a:prstGeom prst="straightConnector1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84" name="Google Shape;584;p7"/>
          <p:cNvCxnSpPr>
            <a:stCxn id="549" idx="1"/>
            <a:endCxn id="581" idx="0"/>
          </p:cNvCxnSpPr>
          <p:nvPr/>
        </p:nvCxnSpPr>
        <p:spPr>
          <a:xfrm flipH="1">
            <a:off x="939752" y="5151043"/>
            <a:ext cx="804300" cy="201000"/>
          </a:xfrm>
          <a:prstGeom prst="bentConnector2">
            <a:avLst/>
          </a:prstGeom>
          <a:noFill/>
          <a:ln cap="flat" cmpd="sng" w="19050">
            <a:solidFill>
              <a:srgbClr val="2E75B5"/>
            </a:solidFill>
            <a:prstDash val="dash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"/>
          <p:cNvSpPr/>
          <p:nvPr/>
        </p:nvSpPr>
        <p:spPr>
          <a:xfrm>
            <a:off x="2198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2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"/>
          <p:cNvSpPr/>
          <p:nvPr/>
        </p:nvSpPr>
        <p:spPr>
          <a:xfrm>
            <a:off x="130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1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8"/>
          <p:cNvSpPr/>
          <p:nvPr/>
        </p:nvSpPr>
        <p:spPr>
          <a:xfrm>
            <a:off x="42658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3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8"/>
          <p:cNvSpPr/>
          <p:nvPr/>
        </p:nvSpPr>
        <p:spPr>
          <a:xfrm>
            <a:off x="6333322" y="891300"/>
            <a:ext cx="2070000" cy="2208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문구배너 텍스트 4</a:t>
            </a: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8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FUNDING_DEAL</a:t>
            </a:r>
            <a:endParaRPr/>
          </a:p>
        </p:txBody>
      </p:sp>
      <p:sp>
        <p:nvSpPr>
          <p:cNvPr id="594" name="Google Shape;594;p8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PC_FD_001</a:t>
            </a:r>
            <a:endParaRPr/>
          </a:p>
        </p:txBody>
      </p:sp>
      <p:sp>
        <p:nvSpPr>
          <p:cNvPr id="595" name="Google Shape;595;p8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FUNGING_DEAL_LIST.</a:t>
            </a:r>
            <a:endParaRPr/>
          </a:p>
        </p:txBody>
      </p:sp>
      <p:sp>
        <p:nvSpPr>
          <p:cNvPr id="596" name="Google Shape;596;p8"/>
          <p:cNvSpPr/>
          <p:nvPr/>
        </p:nvSpPr>
        <p:spPr>
          <a:xfrm>
            <a:off x="6930971" y="2072509"/>
            <a:ext cx="1379245" cy="325834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8"/>
          <p:cNvSpPr/>
          <p:nvPr/>
        </p:nvSpPr>
        <p:spPr>
          <a:xfrm>
            <a:off x="130822" y="2531300"/>
            <a:ext cx="1448596" cy="3518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카테고리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menu-button.png" id="598" name="Google Shape;5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93" y="2581208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"/>
          <p:cNvSpPr/>
          <p:nvPr/>
        </p:nvSpPr>
        <p:spPr>
          <a:xfrm>
            <a:off x="130822" y="1107372"/>
            <a:ext cx="8268900" cy="6300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Curtain Banner Area (html) </a:t>
            </a:r>
            <a:endParaRPr/>
          </a:p>
        </p:txBody>
      </p:sp>
      <p:pic>
        <p:nvPicPr>
          <p:cNvPr id="600" name="Google Shape;6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202" y="2120358"/>
            <a:ext cx="1260000" cy="2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"/>
          <p:cNvSpPr/>
          <p:nvPr/>
        </p:nvSpPr>
        <p:spPr>
          <a:xfrm>
            <a:off x="1679435" y="2568709"/>
            <a:ext cx="663078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이벤트   쿠폰&amp;혜택   추천   베스트   무료배송   신상   할인      </a:t>
            </a: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핫트오더    </a:t>
            </a:r>
            <a:r>
              <a:rPr lang="ko-KR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이럴 때, │ 아지트 │ 뮤직매거진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8"/>
          <p:cNvCxnSpPr/>
          <p:nvPr/>
        </p:nvCxnSpPr>
        <p:spPr>
          <a:xfrm>
            <a:off x="130822" y="2531300"/>
            <a:ext cx="826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3" name="Google Shape;603;p8"/>
          <p:cNvSpPr/>
          <p:nvPr/>
        </p:nvSpPr>
        <p:spPr>
          <a:xfrm>
            <a:off x="5172819" y="1773985"/>
            <a:ext cx="313739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로그인 │주문조회 │ 장바구니 │ 고객센터 │ 팬사인회 │ 매장안내 </a:t>
            </a:r>
            <a:endParaRPr/>
          </a:p>
        </p:txBody>
      </p:sp>
      <p:pic>
        <p:nvPicPr>
          <p:cNvPr descr="C:\Users\K\Downloads\search.png" id="604" name="Google Shape;60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2462" y="2145426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"/>
          <p:cNvSpPr/>
          <p:nvPr/>
        </p:nvSpPr>
        <p:spPr>
          <a:xfrm>
            <a:off x="6932979" y="2106240"/>
            <a:ext cx="143396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에어팟케이스…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8"/>
          <p:cNvSpPr/>
          <p:nvPr/>
        </p:nvSpPr>
        <p:spPr>
          <a:xfrm>
            <a:off x="7906744" y="2075462"/>
            <a:ext cx="379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▲</a:t>
            </a:r>
            <a:endParaRPr sz="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99+</a:t>
            </a:r>
            <a:endParaRPr/>
          </a:p>
        </p:txBody>
      </p:sp>
      <p:sp>
        <p:nvSpPr>
          <p:cNvPr id="607" name="Google Shape;607;p8"/>
          <p:cNvSpPr/>
          <p:nvPr/>
        </p:nvSpPr>
        <p:spPr>
          <a:xfrm>
            <a:off x="4936830" y="2068314"/>
            <a:ext cx="3373386" cy="334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샤오미를 쓰는 이유</a:t>
            </a:r>
            <a:endParaRPr sz="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8"/>
          <p:cNvSpPr/>
          <p:nvPr/>
        </p:nvSpPr>
        <p:spPr>
          <a:xfrm>
            <a:off x="1695291" y="2481423"/>
            <a:ext cx="6664033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8"/>
          <p:cNvSpPr/>
          <p:nvPr/>
        </p:nvSpPr>
        <p:spPr>
          <a:xfrm>
            <a:off x="4887317" y="1998010"/>
            <a:ext cx="3472007" cy="4484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10" name="Google Shape;610;p8"/>
          <p:cNvGraphicFramePr/>
          <p:nvPr/>
        </p:nvGraphicFramePr>
        <p:xfrm>
          <a:off x="8437419" y="1562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3424850"/>
              </a:tblGrid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딜의 가칭은 “ 핫트딜＂로 정리해 보았습니다.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명칭은 확정된 것이 아니므로 회사 내부적으로 확정하여 주시면 됩니다.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&gt; 핫딜  메인화면에서 “베스트 핫트딜＂까지 노출 가능하도록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Height size  참고필요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7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</a:tr>
              <a:tr h="28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펀딩서비스 딜의 가칭은 “ 핫트딜＂로 1차 정리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명칭은 확정된 것이 아니므로 회사 내부적으로 확정하여 주시면 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펀딩 참여 후 목표가 달성되면 상품이 최종 구매 완료 됩니다.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펀딩(딜)이 성공적으로 종료되면 최종 결제가 완료됩니다.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“베스트 핫트딜“구간은 Push contents 영역으로 일정기간 또는 MD 추천하는 상품딜을 상단에 노출시킴으로서 특정 상품의 판매율 향상과 노출상승을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위해 필요한 구간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“베스트 핫트딜“ Field 구성은 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 – 최대 10개까지 등록 가능하도록 합니다.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    Thumbnail image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종료일 기준 D-DAY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현재까지 구매 달성률 ( 구매금액/목표금액 * 100 )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상품명 ( 관리자에서 50Byte 제한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상품설명 -200byte 제한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할인율 ( 관리자에서 정가 / 판매가 등록 후 할인율  자동 FIX )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정가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판매가  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의 각 컬럼으로 구성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해당 영역내 마우스 클릭하면 상품 상세페이지로 이동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상품이 “베스트핫트딜”로 추가될경우 Paging 자동 생성 추가 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Admin에서 최대 10개까지 등록 가능하도록 하는 정책에 따라 paging은</a:t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10까지 Fix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85950"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결정 요청사항</a:t>
                      </a:r>
                      <a:endParaRPr b="1" i="0"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900"/>
                        <a:buFont typeface="Arial"/>
                        <a:buAutoNum type="arabicPeriod"/>
                      </a:pPr>
                      <a:r>
                        <a:rPr b="1" i="0" lang="ko-KR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 ( 펀딩서비스 딜 명칭은 회사 내부적으로 최종 확정 필요 )</a:t>
                      </a:r>
                      <a:endParaRPr/>
                    </a:p>
                    <a:p>
                      <a:pPr indent="-228600" lvl="0" marL="2286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900"/>
                        <a:buFont typeface="Arial"/>
                        <a:buAutoNum type="arabicPeriod"/>
                      </a:pPr>
                      <a:r>
                        <a:rPr b="1" i="0" lang="ko-KR" sz="900" u="none" cap="none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핫트딜의 GNB 또는 Utill영역 위치 선정 필요</a:t>
                      </a:r>
                      <a:endParaRPr b="1" i="0" sz="900" u="none" cap="none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611" name="Google Shape;611;p8"/>
          <p:cNvSpPr txBox="1"/>
          <p:nvPr/>
        </p:nvSpPr>
        <p:spPr>
          <a:xfrm>
            <a:off x="1370973" y="3033916"/>
            <a:ext cx="232179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r>
              <a:rPr lang="ko-KR" sz="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&gt; 펀딩서비스 &gt; 핫트딜</a:t>
            </a:r>
            <a:endParaRPr sz="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"/>
          <p:cNvSpPr/>
          <p:nvPr/>
        </p:nvSpPr>
        <p:spPr>
          <a:xfrm>
            <a:off x="131884" y="3324225"/>
            <a:ext cx="8264770" cy="1085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8"/>
          <p:cNvSpPr txBox="1"/>
          <p:nvPr/>
        </p:nvSpPr>
        <p:spPr>
          <a:xfrm>
            <a:off x="1679435" y="2066149"/>
            <a:ext cx="36157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하드코딩1   하드코딩2   음반             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8"/>
          <p:cNvSpPr txBox="1"/>
          <p:nvPr/>
        </p:nvSpPr>
        <p:spPr>
          <a:xfrm>
            <a:off x="2461330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p8"/>
          <p:cNvSpPr txBox="1"/>
          <p:nvPr/>
        </p:nvSpPr>
        <p:spPr>
          <a:xfrm>
            <a:off x="3541182" y="1605599"/>
            <a:ext cx="35064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32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8"/>
          <p:cNvSpPr txBox="1"/>
          <p:nvPr/>
        </p:nvSpPr>
        <p:spPr>
          <a:xfrm>
            <a:off x="651152" y="3456797"/>
            <a:ext cx="3615772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핫트랙스와 펀딩이 함께 하는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핫트딜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"/>
          <p:cNvSpPr/>
          <p:nvPr/>
        </p:nvSpPr>
        <p:spPr>
          <a:xfrm>
            <a:off x="3889376" y="3425334"/>
            <a:ext cx="211015" cy="20222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8"/>
          <p:cNvSpPr/>
          <p:nvPr/>
        </p:nvSpPr>
        <p:spPr>
          <a:xfrm>
            <a:off x="5018210" y="3425334"/>
            <a:ext cx="211015" cy="20222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8"/>
          <p:cNvSpPr/>
          <p:nvPr/>
        </p:nvSpPr>
        <p:spPr>
          <a:xfrm>
            <a:off x="6213475" y="3422159"/>
            <a:ext cx="211015" cy="20222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8"/>
          <p:cNvSpPr/>
          <p:nvPr/>
        </p:nvSpPr>
        <p:spPr>
          <a:xfrm>
            <a:off x="7629037" y="3412634"/>
            <a:ext cx="211015" cy="202223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8"/>
          <p:cNvSpPr txBox="1"/>
          <p:nvPr/>
        </p:nvSpPr>
        <p:spPr>
          <a:xfrm>
            <a:off x="3562260" y="3758667"/>
            <a:ext cx="91448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오픈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8"/>
          <p:cNvSpPr txBox="1"/>
          <p:nvPr/>
        </p:nvSpPr>
        <p:spPr>
          <a:xfrm>
            <a:off x="4695004" y="3758667"/>
            <a:ext cx="88664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참여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"/>
          <p:cNvSpPr txBox="1"/>
          <p:nvPr/>
        </p:nvSpPr>
        <p:spPr>
          <a:xfrm>
            <a:off x="7344598" y="3765503"/>
            <a:ext cx="77070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마감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"/>
          <p:cNvSpPr txBox="1"/>
          <p:nvPr/>
        </p:nvSpPr>
        <p:spPr>
          <a:xfrm>
            <a:off x="5922198" y="3759153"/>
            <a:ext cx="7008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배송시작</a:t>
            </a:r>
            <a:endParaRPr b="1"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8"/>
          <p:cNvSpPr/>
          <p:nvPr/>
        </p:nvSpPr>
        <p:spPr>
          <a:xfrm>
            <a:off x="269568" y="7561997"/>
            <a:ext cx="7938654" cy="187251"/>
          </a:xfrm>
          <a:custGeom>
            <a:rect b="b" l="l" r="r" t="t"/>
            <a:pathLst>
              <a:path extrusionOk="0" h="416" w="3901">
                <a:moveTo>
                  <a:pt x="0" y="0"/>
                </a:moveTo>
                <a:cubicBezTo>
                  <a:pt x="117" y="204"/>
                  <a:pt x="235" y="408"/>
                  <a:pt x="363" y="408"/>
                </a:cubicBezTo>
                <a:cubicBezTo>
                  <a:pt x="491" y="408"/>
                  <a:pt x="650" y="0"/>
                  <a:pt x="771" y="0"/>
                </a:cubicBezTo>
                <a:cubicBezTo>
                  <a:pt x="892" y="0"/>
                  <a:pt x="976" y="400"/>
                  <a:pt x="1089" y="408"/>
                </a:cubicBezTo>
                <a:cubicBezTo>
                  <a:pt x="1202" y="416"/>
                  <a:pt x="1330" y="46"/>
                  <a:pt x="1451" y="46"/>
                </a:cubicBezTo>
                <a:cubicBezTo>
                  <a:pt x="1572" y="46"/>
                  <a:pt x="1701" y="408"/>
                  <a:pt x="1814" y="408"/>
                </a:cubicBezTo>
                <a:cubicBezTo>
                  <a:pt x="1927" y="408"/>
                  <a:pt x="2026" y="46"/>
                  <a:pt x="2132" y="46"/>
                </a:cubicBezTo>
                <a:cubicBezTo>
                  <a:pt x="2238" y="46"/>
                  <a:pt x="2351" y="416"/>
                  <a:pt x="2449" y="408"/>
                </a:cubicBezTo>
                <a:cubicBezTo>
                  <a:pt x="2547" y="400"/>
                  <a:pt x="2616" y="0"/>
                  <a:pt x="2722" y="0"/>
                </a:cubicBezTo>
                <a:cubicBezTo>
                  <a:pt x="2828" y="0"/>
                  <a:pt x="2978" y="408"/>
                  <a:pt x="3084" y="408"/>
                </a:cubicBezTo>
                <a:cubicBezTo>
                  <a:pt x="3190" y="408"/>
                  <a:pt x="3266" y="0"/>
                  <a:pt x="3357" y="0"/>
                </a:cubicBezTo>
                <a:cubicBezTo>
                  <a:pt x="3448" y="0"/>
                  <a:pt x="3538" y="408"/>
                  <a:pt x="3629" y="408"/>
                </a:cubicBezTo>
                <a:cubicBezTo>
                  <a:pt x="3720" y="408"/>
                  <a:pt x="3810" y="204"/>
                  <a:pt x="3901" y="0"/>
                </a:cubicBezTo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626" name="Google Shape;626;p8"/>
          <p:cNvCxnSpPr/>
          <p:nvPr/>
        </p:nvCxnSpPr>
        <p:spPr>
          <a:xfrm>
            <a:off x="3886200" y="3533775"/>
            <a:ext cx="390525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7" name="Google Shape;627;p8"/>
          <p:cNvSpPr txBox="1"/>
          <p:nvPr/>
        </p:nvSpPr>
        <p:spPr>
          <a:xfrm>
            <a:off x="2308502" y="4447397"/>
            <a:ext cx="36157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베스트 핫트딜</a:t>
            </a:r>
            <a:endParaRPr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8"/>
          <p:cNvSpPr/>
          <p:nvPr/>
        </p:nvSpPr>
        <p:spPr>
          <a:xfrm>
            <a:off x="140677" y="4867275"/>
            <a:ext cx="8229600" cy="22479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8"/>
          <p:cNvSpPr/>
          <p:nvPr/>
        </p:nvSpPr>
        <p:spPr>
          <a:xfrm>
            <a:off x="1543053" y="4962524"/>
            <a:ext cx="5649055" cy="20713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"/>
          <p:cNvSpPr txBox="1"/>
          <p:nvPr/>
        </p:nvSpPr>
        <p:spPr>
          <a:xfrm>
            <a:off x="4120207" y="5367949"/>
            <a:ext cx="419511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8"/>
          <p:cNvSpPr txBox="1"/>
          <p:nvPr/>
        </p:nvSpPr>
        <p:spPr>
          <a:xfrm>
            <a:off x="3911178" y="5683250"/>
            <a:ext cx="26591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</a:t>
            </a:r>
            <a:endParaRPr sz="9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자스민과 헬리오트로프의 화사한 봄 풍경과 디저트가 함께 할 때의 바로 그 행복입니다.</a:t>
            </a:r>
            <a:endParaRPr/>
          </a:p>
        </p:txBody>
      </p:sp>
      <p:sp>
        <p:nvSpPr>
          <p:cNvPr id="632" name="Google Shape;632;p8"/>
          <p:cNvSpPr txBox="1"/>
          <p:nvPr/>
        </p:nvSpPr>
        <p:spPr>
          <a:xfrm>
            <a:off x="3891608" y="4977424"/>
            <a:ext cx="109363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D-3일</a:t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8"/>
          <p:cNvSpPr txBox="1"/>
          <p:nvPr/>
        </p:nvSpPr>
        <p:spPr>
          <a:xfrm>
            <a:off x="3887790" y="6457890"/>
            <a:ext cx="89946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27%</a:t>
            </a:r>
            <a:endParaRPr/>
          </a:p>
        </p:txBody>
      </p:sp>
      <p:sp>
        <p:nvSpPr>
          <p:cNvPr id="634" name="Google Shape;634;p8"/>
          <p:cNvSpPr txBox="1"/>
          <p:nvPr/>
        </p:nvSpPr>
        <p:spPr>
          <a:xfrm>
            <a:off x="5607190" y="4942987"/>
            <a:ext cx="152923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85% 달성</a:t>
            </a:r>
            <a:endParaRPr b="1" sz="2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8"/>
          <p:cNvSpPr txBox="1"/>
          <p:nvPr/>
        </p:nvSpPr>
        <p:spPr>
          <a:xfrm>
            <a:off x="4724402" y="6396335"/>
            <a:ext cx="25114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 strike="sngStrik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32,000원</a:t>
            </a:r>
            <a:r>
              <a:rPr b="1" lang="ko-KR" sz="1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1" lang="ko-KR" sz="24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24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6" name="Google Shape;636;p8"/>
          <p:cNvGrpSpPr/>
          <p:nvPr/>
        </p:nvGrpSpPr>
        <p:grpSpPr>
          <a:xfrm>
            <a:off x="6263103" y="7179408"/>
            <a:ext cx="1014964" cy="332509"/>
            <a:chOff x="3631852" y="5138990"/>
            <a:chExt cx="1014964" cy="332509"/>
          </a:xfrm>
        </p:grpSpPr>
        <p:sp>
          <p:nvSpPr>
            <p:cNvPr id="637" name="Google Shape;637;p8"/>
            <p:cNvSpPr/>
            <p:nvPr/>
          </p:nvSpPr>
          <p:spPr>
            <a:xfrm>
              <a:off x="3631852" y="5138990"/>
              <a:ext cx="1014964" cy="33250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  </a:t>
              </a:r>
              <a:r>
                <a:rPr lang="ko-K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434036" y="5227479"/>
              <a:ext cx="104713" cy="15553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 rot="10800000">
              <a:off x="4249737" y="5227479"/>
              <a:ext cx="104713" cy="155530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40" name="Google Shape;640;p8"/>
          <p:cNvCxnSpPr/>
          <p:nvPr/>
        </p:nvCxnSpPr>
        <p:spPr>
          <a:xfrm>
            <a:off x="782515" y="3249613"/>
            <a:ext cx="668191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8"/>
          <p:cNvSpPr/>
          <p:nvPr/>
        </p:nvSpPr>
        <p:spPr>
          <a:xfrm>
            <a:off x="521798" y="3719146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8"/>
          <p:cNvSpPr/>
          <p:nvPr/>
        </p:nvSpPr>
        <p:spPr>
          <a:xfrm>
            <a:off x="232213" y="3340346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cxnSp>
        <p:nvCxnSpPr>
          <p:cNvPr id="643" name="Google Shape;643;p8"/>
          <p:cNvCxnSpPr/>
          <p:nvPr/>
        </p:nvCxnSpPr>
        <p:spPr>
          <a:xfrm>
            <a:off x="-298939" y="4870940"/>
            <a:ext cx="597877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8"/>
          <p:cNvCxnSpPr/>
          <p:nvPr/>
        </p:nvCxnSpPr>
        <p:spPr>
          <a:xfrm>
            <a:off x="-298939" y="3332287"/>
            <a:ext cx="597877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8"/>
          <p:cNvCxnSpPr/>
          <p:nvPr/>
        </p:nvCxnSpPr>
        <p:spPr>
          <a:xfrm>
            <a:off x="-140677" y="3499338"/>
            <a:ext cx="0" cy="116058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646" name="Google Shape;646;p8"/>
          <p:cNvSpPr/>
          <p:nvPr/>
        </p:nvSpPr>
        <p:spPr>
          <a:xfrm>
            <a:off x="-383248" y="3955807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8"/>
          <p:cNvSpPr/>
          <p:nvPr/>
        </p:nvSpPr>
        <p:spPr>
          <a:xfrm>
            <a:off x="3118459" y="4557346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8"/>
          <p:cNvSpPr/>
          <p:nvPr/>
        </p:nvSpPr>
        <p:spPr>
          <a:xfrm>
            <a:off x="6254381" y="7086600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"/>
          <p:cNvSpPr/>
          <p:nvPr/>
        </p:nvSpPr>
        <p:spPr>
          <a:xfrm>
            <a:off x="5229231" y="2533423"/>
            <a:ext cx="445500" cy="2901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8"/>
          <p:cNvSpPr/>
          <p:nvPr/>
        </p:nvSpPr>
        <p:spPr>
          <a:xfrm>
            <a:off x="694592" y="4097215"/>
            <a:ext cx="3851031" cy="2637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 내용 적용</a:t>
            </a:r>
            <a:endParaRPr/>
          </a:p>
        </p:txBody>
      </p:sp>
      <p:sp>
        <p:nvSpPr>
          <p:cNvPr id="651" name="Google Shape;651;p8"/>
          <p:cNvSpPr/>
          <p:nvPr/>
        </p:nvSpPr>
        <p:spPr>
          <a:xfrm>
            <a:off x="621444" y="4152900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"/>
          <p:cNvSpPr/>
          <p:nvPr/>
        </p:nvSpPr>
        <p:spPr>
          <a:xfrm>
            <a:off x="1677868" y="5062172"/>
            <a:ext cx="2006109" cy="179582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"/>
          <p:cNvSpPr/>
          <p:nvPr/>
        </p:nvSpPr>
        <p:spPr>
          <a:xfrm>
            <a:off x="7331322" y="4985237"/>
            <a:ext cx="1038955" cy="20661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4" name="Google Shape;65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010" y="5004649"/>
            <a:ext cx="1219727" cy="1994028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"/>
          <p:cNvSpPr/>
          <p:nvPr/>
        </p:nvSpPr>
        <p:spPr>
          <a:xfrm>
            <a:off x="1521068" y="4422531"/>
            <a:ext cx="5706209" cy="267286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8"/>
          <p:cNvSpPr/>
          <p:nvPr/>
        </p:nvSpPr>
        <p:spPr>
          <a:xfrm>
            <a:off x="1512398" y="4868007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"/>
          <p:cNvSpPr/>
          <p:nvPr/>
        </p:nvSpPr>
        <p:spPr>
          <a:xfrm>
            <a:off x="4721458" y="2611310"/>
            <a:ext cx="518746" cy="2286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9"/>
          <p:cNvSpPr/>
          <p:nvPr/>
        </p:nvSpPr>
        <p:spPr>
          <a:xfrm>
            <a:off x="130822" y="891248"/>
            <a:ext cx="8268900" cy="488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80808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t/>
            </a:r>
            <a:endParaRPr b="0" i="1" sz="1200" u="none" cap="none" strike="noStrike">
              <a:solidFill>
                <a:srgbClr val="5F5F5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K\Downloads\search.png" id="663" name="Google Shape;6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8018" y="1012476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K\Downloads\menu-button (1).png" id="664" name="Google Shape;66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00" y="1009587"/>
            <a:ext cx="252000" cy="2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"/>
          <p:cNvSpPr/>
          <p:nvPr/>
        </p:nvSpPr>
        <p:spPr>
          <a:xfrm>
            <a:off x="183576" y="6349081"/>
            <a:ext cx="8268900" cy="1339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9"/>
          <p:cNvSpPr/>
          <p:nvPr/>
        </p:nvSpPr>
        <p:spPr>
          <a:xfrm>
            <a:off x="1939314" y="979366"/>
            <a:ext cx="12170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샤오미를 쓰는 이유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7" name="Google Shape;667;p9"/>
          <p:cNvGraphicFramePr/>
          <p:nvPr/>
        </p:nvGraphicFramePr>
        <p:xfrm>
          <a:off x="8465994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{C501865D-4E6A-4B34-982E-957641DBFBD6}</a:tableStyleId>
              </a:tblPr>
              <a:tblGrid>
                <a:gridCol w="299250"/>
                <a:gridCol w="125975"/>
                <a:gridCol w="3298875"/>
              </a:tblGrid>
              <a:tr h="187300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 hMerge="1"/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상단 TAB으로 페이지 전환방식 아닌 화면의 위치 하단으로 이동 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Front :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최신순: 최신 등록된 상품순으로 노출 ( Default )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마감임박순 : D-DAY종료가 숫자가 높은 순으로 상위에 노출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인기순 : 딜 참여(실제 결제까지) 가 높은 순으로 상위에 노출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b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 : 상품등록시 “핫트딜＂노출 선택시 등록된 순서로 노출  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55A1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실패한 딜 상품은 사용자 화면에서 노출하지 않습니다.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55A11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C55A1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관리자에서는 삭제하지 않고 유지하도록 합니다.</a:t>
                      </a:r>
                      <a:endParaRPr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6675"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endParaRPr b="1" i="0" sz="8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333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9275"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800"/>
                        <a:buFont typeface="Arial"/>
                        <a:buNone/>
                      </a:pPr>
                      <a:r>
                        <a:rPr b="1" i="0" lang="ko-KR" sz="8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i="0" sz="8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18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진행중인 핫트딜 SUB COPY영역 – 원하는 COPY  교체가능 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84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하나의 상품관련 이미지 1개 노출하며,  가로 2개 상품까지 노출하고 추가 상품은 하단으로 생성하여 노출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Field의 구성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image x 1 SIZE (width 400 x height 400)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Title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목록의 상품 설명은 최대 200byte로 제한  내용이 길어질경우</a:t>
                      </a:r>
                      <a:b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…의 형태로 표기 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상품가격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종료일 기준 D-DAY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달성률 ( 판매금액 / 목표금액 * 100% )</a:t>
                      </a:r>
                      <a:endParaRPr/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1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딜 목표금액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상품 이미지 영역 클릭시 상세 페이지 이동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432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등록된 상품목록 Sorting 기준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최신순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마감임박순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-"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인기순</a:t>
                      </a:r>
                      <a:endParaRPr b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b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선택에 따라 sorting 화면 Refresh</a:t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406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16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t/>
                      </a:r>
                      <a:endParaRPr b="0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1680175">
                <a:tc grid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관리자에서 추가되는 상품이 하단으로 길어져 스크롤이 생성되는  UI 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장점 : 하단으로 스크롤이 생겨 전체 상품이 노출되어 스크롤만으로도 전체 상품을</a:t>
                      </a:r>
                      <a:b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   확인 가능.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단점 :  스크롤이 길게 생겨  상품 정보 접근성이 떨어질 수 있음</a:t>
                      </a:r>
                      <a:endParaRPr b="1" i="0" sz="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3150" marB="43150" marR="79725" marL="79725" anchor="ctr">
                    <a:lnL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5A5A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descr="C:\Users\K\Desktop\KakaoTalk_20190926_174820541.png" id="668" name="Google Shape;66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2550" y="1016831"/>
            <a:ext cx="829414" cy="23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97261" y="946522"/>
            <a:ext cx="360000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0" name="Google Shape;670;p9"/>
          <p:cNvGrpSpPr/>
          <p:nvPr/>
        </p:nvGrpSpPr>
        <p:grpSpPr>
          <a:xfrm>
            <a:off x="7422103" y="937464"/>
            <a:ext cx="514037" cy="378117"/>
            <a:chOff x="7465870" y="937464"/>
            <a:chExt cx="514037" cy="378117"/>
          </a:xfrm>
        </p:grpSpPr>
        <p:pic>
          <p:nvPicPr>
            <p:cNvPr id="671" name="Google Shape;671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65870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36543" y="937464"/>
              <a:ext cx="443364" cy="1764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" name="Google Shape;673;p9"/>
          <p:cNvGrpSpPr/>
          <p:nvPr/>
        </p:nvGrpSpPr>
        <p:grpSpPr>
          <a:xfrm>
            <a:off x="7917853" y="937464"/>
            <a:ext cx="397192" cy="378117"/>
            <a:chOff x="7917853" y="937464"/>
            <a:chExt cx="397192" cy="378117"/>
          </a:xfrm>
        </p:grpSpPr>
        <p:pic>
          <p:nvPicPr>
            <p:cNvPr id="674" name="Google Shape;674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917853" y="955581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Google Shape;675;p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124398" y="937464"/>
              <a:ext cx="190647" cy="195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6" name="Google Shape;676;p9"/>
          <p:cNvSpPr txBox="1"/>
          <p:nvPr>
            <p:ph type="title"/>
          </p:nvPr>
        </p:nvSpPr>
        <p:spPr>
          <a:xfrm>
            <a:off x="793685" y="405390"/>
            <a:ext cx="4143145" cy="2516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ko-KR"/>
              <a:t>PC FUNDING_DEAL_CASE2</a:t>
            </a:r>
            <a:endParaRPr/>
          </a:p>
        </p:txBody>
      </p:sp>
      <p:sp>
        <p:nvSpPr>
          <p:cNvPr id="677" name="Google Shape;677;p9"/>
          <p:cNvSpPr txBox="1"/>
          <p:nvPr>
            <p:ph idx="1" type="body"/>
          </p:nvPr>
        </p:nvSpPr>
        <p:spPr>
          <a:xfrm>
            <a:off x="5479281" y="159674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PC_FD_001</a:t>
            </a:r>
            <a:endParaRPr/>
          </a:p>
        </p:txBody>
      </p:sp>
      <p:sp>
        <p:nvSpPr>
          <p:cNvPr id="678" name="Google Shape;678;p9"/>
          <p:cNvSpPr txBox="1"/>
          <p:nvPr>
            <p:ph idx="2" type="body"/>
          </p:nvPr>
        </p:nvSpPr>
        <p:spPr>
          <a:xfrm>
            <a:off x="5479281" y="413862"/>
            <a:ext cx="2931071" cy="23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ko-KR"/>
              <a:t>FUNGING_DEAL_LIST.</a:t>
            </a: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978877" y="2926954"/>
            <a:ext cx="2731478" cy="19791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1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0" name="Google Shape;680;p9"/>
          <p:cNvCxnSpPr/>
          <p:nvPr/>
        </p:nvCxnSpPr>
        <p:spPr>
          <a:xfrm>
            <a:off x="5319343" y="2876543"/>
            <a:ext cx="888023" cy="17585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1" name="Google Shape;681;p9"/>
          <p:cNvSpPr txBox="1"/>
          <p:nvPr/>
        </p:nvSpPr>
        <p:spPr>
          <a:xfrm>
            <a:off x="1021651" y="4918119"/>
            <a:ext cx="27150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#코코도르 디퓨저 120ml X 2개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9"/>
          <p:cNvSpPr txBox="1"/>
          <p:nvPr/>
        </p:nvSpPr>
        <p:spPr>
          <a:xfrm>
            <a:off x="2252481" y="6682099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"/>
          <p:cNvSpPr txBox="1"/>
          <p:nvPr/>
        </p:nvSpPr>
        <p:spPr>
          <a:xfrm>
            <a:off x="988983" y="6413703"/>
            <a:ext cx="17162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딜 목표금액 : 2,000,000원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9"/>
          <p:cNvGrpSpPr/>
          <p:nvPr/>
        </p:nvGrpSpPr>
        <p:grpSpPr>
          <a:xfrm>
            <a:off x="269568" y="7212149"/>
            <a:ext cx="7938654" cy="210318"/>
            <a:chOff x="956" y="2881"/>
            <a:chExt cx="3901" cy="465"/>
          </a:xfrm>
        </p:grpSpPr>
        <p:sp>
          <p:nvSpPr>
            <p:cNvPr id="685" name="Google Shape;685;p9"/>
            <p:cNvSpPr/>
            <p:nvPr/>
          </p:nvSpPr>
          <p:spPr>
            <a:xfrm>
              <a:off x="956" y="2932"/>
              <a:ext cx="3901" cy="414"/>
            </a:xfrm>
            <a:custGeom>
              <a:rect b="b" l="l" r="r" t="t"/>
              <a:pathLst>
                <a:path extrusionOk="0" h="416" w="3901">
                  <a:moveTo>
                    <a:pt x="0" y="0"/>
                  </a:moveTo>
                  <a:cubicBezTo>
                    <a:pt x="117" y="204"/>
                    <a:pt x="235" y="408"/>
                    <a:pt x="363" y="408"/>
                  </a:cubicBezTo>
                  <a:cubicBezTo>
                    <a:pt x="491" y="408"/>
                    <a:pt x="650" y="0"/>
                    <a:pt x="771" y="0"/>
                  </a:cubicBezTo>
                  <a:cubicBezTo>
                    <a:pt x="892" y="0"/>
                    <a:pt x="976" y="400"/>
                    <a:pt x="1089" y="408"/>
                  </a:cubicBezTo>
                  <a:cubicBezTo>
                    <a:pt x="1202" y="416"/>
                    <a:pt x="1330" y="46"/>
                    <a:pt x="1451" y="46"/>
                  </a:cubicBezTo>
                  <a:cubicBezTo>
                    <a:pt x="1572" y="46"/>
                    <a:pt x="1701" y="408"/>
                    <a:pt x="1814" y="408"/>
                  </a:cubicBezTo>
                  <a:cubicBezTo>
                    <a:pt x="1927" y="408"/>
                    <a:pt x="2026" y="46"/>
                    <a:pt x="2132" y="46"/>
                  </a:cubicBezTo>
                  <a:cubicBezTo>
                    <a:pt x="2238" y="46"/>
                    <a:pt x="2351" y="416"/>
                    <a:pt x="2449" y="408"/>
                  </a:cubicBezTo>
                  <a:cubicBezTo>
                    <a:pt x="2547" y="400"/>
                    <a:pt x="2616" y="0"/>
                    <a:pt x="2722" y="0"/>
                  </a:cubicBezTo>
                  <a:cubicBezTo>
                    <a:pt x="2828" y="0"/>
                    <a:pt x="2978" y="408"/>
                    <a:pt x="3084" y="408"/>
                  </a:cubicBezTo>
                  <a:cubicBezTo>
                    <a:pt x="3190" y="408"/>
                    <a:pt x="3266" y="0"/>
                    <a:pt x="3357" y="0"/>
                  </a:cubicBezTo>
                  <a:cubicBezTo>
                    <a:pt x="3448" y="0"/>
                    <a:pt x="3538" y="408"/>
                    <a:pt x="3629" y="408"/>
                  </a:cubicBezTo>
                  <a:cubicBezTo>
                    <a:pt x="3720" y="408"/>
                    <a:pt x="3810" y="204"/>
                    <a:pt x="3901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956" y="2881"/>
              <a:ext cx="3901" cy="414"/>
            </a:xfrm>
            <a:custGeom>
              <a:rect b="b" l="l" r="r" t="t"/>
              <a:pathLst>
                <a:path extrusionOk="0" h="416" w="3901">
                  <a:moveTo>
                    <a:pt x="0" y="0"/>
                  </a:moveTo>
                  <a:cubicBezTo>
                    <a:pt x="117" y="204"/>
                    <a:pt x="235" y="408"/>
                    <a:pt x="363" y="408"/>
                  </a:cubicBezTo>
                  <a:cubicBezTo>
                    <a:pt x="491" y="408"/>
                    <a:pt x="650" y="0"/>
                    <a:pt x="771" y="0"/>
                  </a:cubicBezTo>
                  <a:cubicBezTo>
                    <a:pt x="892" y="0"/>
                    <a:pt x="976" y="400"/>
                    <a:pt x="1089" y="408"/>
                  </a:cubicBezTo>
                  <a:cubicBezTo>
                    <a:pt x="1202" y="416"/>
                    <a:pt x="1330" y="46"/>
                    <a:pt x="1451" y="46"/>
                  </a:cubicBezTo>
                  <a:cubicBezTo>
                    <a:pt x="1572" y="46"/>
                    <a:pt x="1701" y="408"/>
                    <a:pt x="1814" y="408"/>
                  </a:cubicBezTo>
                  <a:cubicBezTo>
                    <a:pt x="1927" y="408"/>
                    <a:pt x="2026" y="46"/>
                    <a:pt x="2132" y="46"/>
                  </a:cubicBezTo>
                  <a:cubicBezTo>
                    <a:pt x="2238" y="46"/>
                    <a:pt x="2351" y="416"/>
                    <a:pt x="2449" y="408"/>
                  </a:cubicBezTo>
                  <a:cubicBezTo>
                    <a:pt x="2547" y="400"/>
                    <a:pt x="2616" y="0"/>
                    <a:pt x="2722" y="0"/>
                  </a:cubicBezTo>
                  <a:cubicBezTo>
                    <a:pt x="2828" y="0"/>
                    <a:pt x="2978" y="408"/>
                    <a:pt x="3084" y="408"/>
                  </a:cubicBezTo>
                  <a:cubicBezTo>
                    <a:pt x="3190" y="408"/>
                    <a:pt x="3266" y="0"/>
                    <a:pt x="3357" y="0"/>
                  </a:cubicBezTo>
                  <a:cubicBezTo>
                    <a:pt x="3448" y="0"/>
                    <a:pt x="3538" y="408"/>
                    <a:pt x="3629" y="408"/>
                  </a:cubicBezTo>
                  <a:cubicBezTo>
                    <a:pt x="3720" y="408"/>
                    <a:pt x="3810" y="204"/>
                    <a:pt x="3901" y="0"/>
                  </a:cubicBezTo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000000"/>
                </a:solidFill>
                <a:latin typeface="Dotum"/>
                <a:ea typeface="Dotum"/>
                <a:cs typeface="Dotum"/>
                <a:sym typeface="Dotum"/>
              </a:endParaRPr>
            </a:p>
          </p:txBody>
        </p:sp>
      </p:grpSp>
      <p:cxnSp>
        <p:nvCxnSpPr>
          <p:cNvPr id="687" name="Google Shape;687;p9"/>
          <p:cNvCxnSpPr/>
          <p:nvPr/>
        </p:nvCxnSpPr>
        <p:spPr>
          <a:xfrm flipH="1" rot="10800000">
            <a:off x="774212" y="1938703"/>
            <a:ext cx="6653701" cy="40542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8" name="Google Shape;688;p9"/>
          <p:cNvSpPr/>
          <p:nvPr/>
        </p:nvSpPr>
        <p:spPr>
          <a:xfrm>
            <a:off x="1800225" y="1805353"/>
            <a:ext cx="4391025" cy="3143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9"/>
          <p:cNvSpPr txBox="1"/>
          <p:nvPr/>
        </p:nvSpPr>
        <p:spPr>
          <a:xfrm>
            <a:off x="2568151" y="1797832"/>
            <a:ext cx="26591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핫트딜 ING </a:t>
            </a:r>
            <a:endParaRPr b="1" sz="16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"/>
          <p:cNvSpPr/>
          <p:nvPr/>
        </p:nvSpPr>
        <p:spPr>
          <a:xfrm>
            <a:off x="4188069" y="2926954"/>
            <a:ext cx="2731478" cy="197914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상품 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2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9"/>
          <p:cNvSpPr txBox="1"/>
          <p:nvPr/>
        </p:nvSpPr>
        <p:spPr>
          <a:xfrm>
            <a:off x="4230843" y="4918119"/>
            <a:ext cx="26007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 큐피드곰 에어팟 케이스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9"/>
          <p:cNvSpPr txBox="1"/>
          <p:nvPr/>
        </p:nvSpPr>
        <p:spPr>
          <a:xfrm>
            <a:off x="4134939" y="5242212"/>
            <a:ext cx="2872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향.</a:t>
            </a:r>
            <a:endParaRPr/>
          </a:p>
        </p:txBody>
      </p:sp>
      <p:sp>
        <p:nvSpPr>
          <p:cNvPr id="693" name="Google Shape;693;p9"/>
          <p:cNvSpPr txBox="1"/>
          <p:nvPr/>
        </p:nvSpPr>
        <p:spPr>
          <a:xfrm>
            <a:off x="5505637" y="6701149"/>
            <a:ext cx="13926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28,000</a:t>
            </a:r>
            <a:r>
              <a:rPr b="1" lang="ko-KR" sz="12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원</a:t>
            </a:r>
            <a:endParaRPr b="1" sz="18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9"/>
          <p:cNvSpPr txBox="1"/>
          <p:nvPr/>
        </p:nvSpPr>
        <p:spPr>
          <a:xfrm>
            <a:off x="4198175" y="6432753"/>
            <a:ext cx="171623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딜 목표금액 : 2,000,000원</a:t>
            </a:r>
            <a:endParaRPr b="1" sz="100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9"/>
          <p:cNvSpPr txBox="1"/>
          <p:nvPr/>
        </p:nvSpPr>
        <p:spPr>
          <a:xfrm>
            <a:off x="4642144" y="2599555"/>
            <a:ext cx="6683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최신순</a:t>
            </a:r>
            <a:endParaRPr b="1" sz="1050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9"/>
          <p:cNvSpPr/>
          <p:nvPr/>
        </p:nvSpPr>
        <p:spPr>
          <a:xfrm>
            <a:off x="5433636" y="2602517"/>
            <a:ext cx="674198" cy="25497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9"/>
          <p:cNvSpPr txBox="1"/>
          <p:nvPr/>
        </p:nvSpPr>
        <p:spPr>
          <a:xfrm>
            <a:off x="5295952" y="2599553"/>
            <a:ext cx="937782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마감임박순</a:t>
            </a:r>
            <a:endParaRPr b="1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9"/>
          <p:cNvSpPr/>
          <p:nvPr/>
        </p:nvSpPr>
        <p:spPr>
          <a:xfrm>
            <a:off x="6286490" y="2611310"/>
            <a:ext cx="518746" cy="2286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9"/>
          <p:cNvSpPr txBox="1"/>
          <p:nvPr/>
        </p:nvSpPr>
        <p:spPr>
          <a:xfrm>
            <a:off x="6207176" y="2599555"/>
            <a:ext cx="66839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인기순</a:t>
            </a:r>
            <a:endParaRPr b="1" sz="10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9"/>
          <p:cNvCxnSpPr/>
          <p:nvPr/>
        </p:nvCxnSpPr>
        <p:spPr>
          <a:xfrm>
            <a:off x="782518" y="1714505"/>
            <a:ext cx="6673361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1" name="Google Shape;701;p9"/>
          <p:cNvSpPr/>
          <p:nvPr/>
        </p:nvSpPr>
        <p:spPr>
          <a:xfrm>
            <a:off x="1477110" y="1437914"/>
            <a:ext cx="1371600" cy="28135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Google Shape;702;p9"/>
          <p:cNvCxnSpPr/>
          <p:nvPr/>
        </p:nvCxnSpPr>
        <p:spPr>
          <a:xfrm>
            <a:off x="1477110" y="1714505"/>
            <a:ext cx="1374898" cy="10258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3" name="Google Shape;703;p9"/>
          <p:cNvSpPr txBox="1"/>
          <p:nvPr/>
        </p:nvSpPr>
        <p:spPr>
          <a:xfrm>
            <a:off x="1477907" y="1463893"/>
            <a:ext cx="14264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핫트딜 ING</a:t>
            </a:r>
            <a:endParaRPr/>
          </a:p>
        </p:txBody>
      </p:sp>
      <p:sp>
        <p:nvSpPr>
          <p:cNvPr id="704" name="Google Shape;704;p9"/>
          <p:cNvSpPr txBox="1"/>
          <p:nvPr/>
        </p:nvSpPr>
        <p:spPr>
          <a:xfrm>
            <a:off x="3775630" y="1463893"/>
            <a:ext cx="127994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배송준비 및 출발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9"/>
          <p:cNvSpPr txBox="1"/>
          <p:nvPr/>
        </p:nvSpPr>
        <p:spPr>
          <a:xfrm>
            <a:off x="5696808" y="1463893"/>
            <a:ext cx="117663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앵콜요청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9"/>
          <p:cNvSpPr/>
          <p:nvPr/>
        </p:nvSpPr>
        <p:spPr>
          <a:xfrm>
            <a:off x="663037" y="1441207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i="0" lang="ko-KR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707" name="Google Shape;707;p9"/>
          <p:cNvSpPr txBox="1"/>
          <p:nvPr/>
        </p:nvSpPr>
        <p:spPr>
          <a:xfrm>
            <a:off x="2657830" y="2163445"/>
            <a:ext cx="29296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가장 핫한 상품들을 핫트딜 하세요!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현재 진행중인 핫트딜 상품들을 만나보세요!</a:t>
            </a: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949568" y="2886807"/>
            <a:ext cx="2751993" cy="4152168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9"/>
          <p:cNvSpPr/>
          <p:nvPr/>
        </p:nvSpPr>
        <p:spPr>
          <a:xfrm>
            <a:off x="4654061" y="2540976"/>
            <a:ext cx="2247902" cy="342901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9"/>
          <p:cNvSpPr/>
          <p:nvPr/>
        </p:nvSpPr>
        <p:spPr>
          <a:xfrm>
            <a:off x="2459038" y="2303585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9"/>
          <p:cNvSpPr/>
          <p:nvPr/>
        </p:nvSpPr>
        <p:spPr>
          <a:xfrm>
            <a:off x="2751994" y="2171700"/>
            <a:ext cx="2672860" cy="378069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9"/>
          <p:cNvSpPr/>
          <p:nvPr/>
        </p:nvSpPr>
        <p:spPr>
          <a:xfrm>
            <a:off x="826599" y="2798885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"/>
          <p:cNvSpPr/>
          <p:nvPr/>
        </p:nvSpPr>
        <p:spPr>
          <a:xfrm>
            <a:off x="4548188" y="2535116"/>
            <a:ext cx="173494" cy="17730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9"/>
          <p:cNvSpPr/>
          <p:nvPr/>
        </p:nvSpPr>
        <p:spPr>
          <a:xfrm>
            <a:off x="6811791" y="2428876"/>
            <a:ext cx="173494" cy="177307"/>
          </a:xfrm>
          <a:prstGeom prst="ellipse">
            <a:avLst/>
          </a:prstGeom>
          <a:solidFill>
            <a:srgbClr val="3333FF"/>
          </a:solidFill>
          <a:ln>
            <a:noFill/>
          </a:ln>
        </p:spPr>
        <p:txBody>
          <a:bodyPr anchorCtr="0" anchor="ctr" bIns="72000" lIns="72000" spcFirstLastPara="1" rIns="72000" wrap="square" tIns="72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1" lang="ko-KR"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"/>
          <p:cNvSpPr txBox="1"/>
          <p:nvPr/>
        </p:nvSpPr>
        <p:spPr>
          <a:xfrm>
            <a:off x="2812823" y="6019184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716" name="Google Shape;716;p9"/>
          <p:cNvSpPr txBox="1"/>
          <p:nvPr/>
        </p:nvSpPr>
        <p:spPr>
          <a:xfrm>
            <a:off x="2760637" y="5688010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pic>
        <p:nvPicPr>
          <p:cNvPr id="717" name="Google Shape;717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2939" y="5555566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5255" y="5911652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"/>
          <p:cNvSpPr/>
          <p:nvPr/>
        </p:nvSpPr>
        <p:spPr>
          <a:xfrm>
            <a:off x="1028701" y="5789734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9"/>
          <p:cNvSpPr/>
          <p:nvPr/>
        </p:nvSpPr>
        <p:spPr>
          <a:xfrm>
            <a:off x="1028701" y="6097463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9"/>
          <p:cNvSpPr/>
          <p:nvPr/>
        </p:nvSpPr>
        <p:spPr>
          <a:xfrm>
            <a:off x="1037495" y="5798527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9"/>
          <p:cNvSpPr/>
          <p:nvPr/>
        </p:nvSpPr>
        <p:spPr>
          <a:xfrm>
            <a:off x="2365132" y="6088673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9"/>
          <p:cNvSpPr txBox="1"/>
          <p:nvPr/>
        </p:nvSpPr>
        <p:spPr>
          <a:xfrm>
            <a:off x="934539" y="5242212"/>
            <a:ext cx="28725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잘 익은 블랙체리를 푹 절여 만든 잼을 식빵 위에 발라 사랑하는 이에게  전달할 때의 설레임을 닮은 향.</a:t>
            </a:r>
            <a:endParaRPr/>
          </a:p>
        </p:txBody>
      </p:sp>
      <p:sp>
        <p:nvSpPr>
          <p:cNvPr id="724" name="Google Shape;724;p9"/>
          <p:cNvSpPr txBox="1"/>
          <p:nvPr/>
        </p:nvSpPr>
        <p:spPr>
          <a:xfrm>
            <a:off x="6022748" y="6019184"/>
            <a:ext cx="101183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남은기간D-3</a:t>
            </a:r>
            <a:endParaRPr/>
          </a:p>
        </p:txBody>
      </p:sp>
      <p:sp>
        <p:nvSpPr>
          <p:cNvPr id="725" name="Google Shape;725;p9"/>
          <p:cNvSpPr txBox="1"/>
          <p:nvPr/>
        </p:nvSpPr>
        <p:spPr>
          <a:xfrm>
            <a:off x="5970562" y="5688010"/>
            <a:ext cx="9673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달성률124% </a:t>
            </a:r>
            <a:endParaRPr/>
          </a:p>
        </p:txBody>
      </p:sp>
      <p:pic>
        <p:nvPicPr>
          <p:cNvPr id="726" name="Google Shape;72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22864" y="5555566"/>
            <a:ext cx="187361" cy="181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75180" y="5911652"/>
            <a:ext cx="175723" cy="17717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"/>
          <p:cNvSpPr/>
          <p:nvPr/>
        </p:nvSpPr>
        <p:spPr>
          <a:xfrm>
            <a:off x="4238626" y="5789734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9"/>
          <p:cNvSpPr/>
          <p:nvPr/>
        </p:nvSpPr>
        <p:spPr>
          <a:xfrm>
            <a:off x="4238626" y="6097463"/>
            <a:ext cx="1705707" cy="7033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9"/>
          <p:cNvSpPr/>
          <p:nvPr/>
        </p:nvSpPr>
        <p:spPr>
          <a:xfrm>
            <a:off x="4247420" y="5798527"/>
            <a:ext cx="1257298" cy="52754"/>
          </a:xfrm>
          <a:prstGeom prst="rect">
            <a:avLst/>
          </a:prstGeom>
          <a:solidFill>
            <a:srgbClr val="2E75B5"/>
          </a:solidFill>
          <a:ln cap="flat" cmpd="sng" w="9525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"/>
          <p:cNvSpPr/>
          <p:nvPr/>
        </p:nvSpPr>
        <p:spPr>
          <a:xfrm>
            <a:off x="5575057" y="6088673"/>
            <a:ext cx="360481" cy="70338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. 공통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. SB화면설계 템플릿 (모바일 3단)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. SB템플릿 (PC)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2019-09-23T05:22:03Z</dcterms:created>
  <dc:creator>박 지현</dc:creator>
</cp:coreProperties>
</file>